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4"/>
  </p:sldMasterIdLst>
  <p:notesMasterIdLst>
    <p:notesMasterId r:id="rId38"/>
  </p:notesMasterIdLst>
  <p:handoutMasterIdLst>
    <p:handoutMasterId r:id="rId39"/>
  </p:handoutMasterIdLst>
  <p:sldIdLst>
    <p:sldId id="1214" r:id="rId5"/>
    <p:sldId id="1581" r:id="rId6"/>
    <p:sldId id="1900" r:id="rId7"/>
    <p:sldId id="1877" r:id="rId8"/>
    <p:sldId id="1885" r:id="rId9"/>
    <p:sldId id="1901" r:id="rId10"/>
    <p:sldId id="1902" r:id="rId11"/>
    <p:sldId id="1903" r:id="rId12"/>
    <p:sldId id="1904" r:id="rId13"/>
    <p:sldId id="2045" r:id="rId14"/>
    <p:sldId id="1906" r:id="rId15"/>
    <p:sldId id="1907" r:id="rId16"/>
    <p:sldId id="1910" r:id="rId17"/>
    <p:sldId id="1998" r:id="rId18"/>
    <p:sldId id="1908" r:id="rId19"/>
    <p:sldId id="1909" r:id="rId20"/>
    <p:sldId id="1999" r:id="rId21"/>
    <p:sldId id="2003" r:id="rId22"/>
    <p:sldId id="2068" r:id="rId23"/>
    <p:sldId id="2047" r:id="rId24"/>
    <p:sldId id="2008" r:id="rId25"/>
    <p:sldId id="2009" r:id="rId26"/>
    <p:sldId id="2010" r:id="rId27"/>
    <p:sldId id="2011" r:id="rId28"/>
    <p:sldId id="2049" r:id="rId29"/>
    <p:sldId id="2013" r:id="rId30"/>
    <p:sldId id="2069" r:id="rId31"/>
    <p:sldId id="2017" r:id="rId32"/>
    <p:sldId id="2018" r:id="rId33"/>
    <p:sldId id="2019" r:id="rId34"/>
    <p:sldId id="2020" r:id="rId35"/>
    <p:sldId id="1911" r:id="rId36"/>
    <p:sldId id="2070" r:id="rId37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F99CC"/>
    <a:srgbClr val="0000FF"/>
    <a:srgbClr val="33CC33"/>
    <a:srgbClr val="9900FF"/>
    <a:srgbClr val="CC0000"/>
    <a:srgbClr val="003366"/>
    <a:srgbClr val="009900"/>
    <a:srgbClr val="CCFFFF"/>
    <a:srgbClr val="C5F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225" autoAdjust="0"/>
    <p:restoredTop sz="95911" autoAdjust="0"/>
  </p:normalViewPr>
  <p:slideViewPr>
    <p:cSldViewPr snapToGrid="0">
      <p:cViewPr varScale="1">
        <p:scale>
          <a:sx n="59" d="100"/>
          <a:sy n="59" d="100"/>
        </p:scale>
        <p:origin x="1354" y="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2746"/>
    </p:cViewPr>
  </p:sorterViewPr>
  <p:notesViewPr>
    <p:cSldViewPr snapToGrid="0">
      <p:cViewPr varScale="1">
        <p:scale>
          <a:sx n="84" d="100"/>
          <a:sy n="84" d="100"/>
        </p:scale>
        <p:origin x="382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Relationship Id="rId4" Type="http://schemas.openxmlformats.org/officeDocument/2006/relationships/image" Target="../media/image1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image" Target="../media/image48.emf"/><Relationship Id="rId4" Type="http://schemas.openxmlformats.org/officeDocument/2006/relationships/image" Target="../media/image5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34316-6637-4CE1-9B72-F0CA3A461E32}" type="datetimeFigureOut">
              <a:rPr lang="en-US" smtClean="0"/>
              <a:t>10/15/2021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5BF9BD-D9D2-4553-9EC6-6BBB2D7F9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18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wmf>
</file>

<file path=ppt/media/image11.wmf>
</file>

<file path=ppt/media/image12.wmf>
</file>

<file path=ppt/media/image13.wm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wmf>
</file>

<file path=ppt/media/image21.jpeg>
</file>

<file path=ppt/media/image22.jpeg>
</file>

<file path=ppt/media/image23.png>
</file>

<file path=ppt/media/image24.png>
</file>

<file path=ppt/media/image25.jpeg>
</file>

<file path=ppt/media/image26.png>
</file>

<file path=ppt/media/image27.gif>
</file>

<file path=ppt/media/image28.jpeg>
</file>

<file path=ppt/media/image29.gif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gif>
</file>

<file path=ppt/media/image43.jpeg>
</file>

<file path=ppt/media/image44.png>
</file>

<file path=ppt/media/image45.png>
</file>

<file path=ppt/media/image46.jpeg>
</file>

<file path=ppt/media/image47.png>
</file>

<file path=ppt/media/image5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gi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gif>
</file>

<file path=ppt/media/image7.jpe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F30534E-9FB8-46AE-8E3B-5675B268AE6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188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30534E-9FB8-46AE-8E3B-5675B268AE6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15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F2422F-E11D-2543-80B4-0FA64BAE35DB}" type="slidenum">
              <a:rPr lang="nl-BE" smtClean="0"/>
              <a:pPr>
                <a:defRPr/>
              </a:pPr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32642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6C7AA0B-8B0A-B14A-8FDE-4EE06647A1C7}" type="slidenum">
              <a:rPr lang="nl-BE" smtClean="0"/>
              <a:pPr>
                <a:defRPr/>
              </a:pPr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24134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BD931A-AC47-4046-91BA-99674489FA55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0"/>
              <a:cs typeface="+mn-cs"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04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5A775B4-220B-4A7E-AA39-1298E8C58DCC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0"/>
              <a:cs typeface="+mn-cs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230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BB656-96AB-4B78-8EA5-C82FE78C7608}" type="datetime1">
              <a:rPr lang="en-US" smtClean="0"/>
              <a:t>10/15/2021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09340-0AFB-4924-A558-5568C0609C8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4343400"/>
            <a:ext cx="103632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2834640"/>
            <a:ext cx="103632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17743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AD0C-DDA8-41F8-B355-8FC9FC1D91D6}" type="datetime1">
              <a:rPr lang="en-US" smtClean="0"/>
              <a:t>10/15/2021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ABA215-C6CD-4E2F-96B1-2280DCFBB8B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643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4"/>
            <a:ext cx="2641600" cy="5851525"/>
          </a:xfrm>
        </p:spPr>
        <p:txBody>
          <a:bodyPr vert="eaVert"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274644"/>
            <a:ext cx="78232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40C58-476B-4006-B784-E343E3609029}" type="datetime1">
              <a:rPr lang="en-US" smtClean="0"/>
              <a:t>10/15/2021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083724-F38A-4329-8323-400DF434F34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9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426464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/>
          <a:lstStyle>
            <a:lvl1pPr>
              <a:defRPr sz="4000"/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11480" indent="-342900">
              <a:buFont typeface="Arial" panose="020B0604020202020204" pitchFamily="34" charset="0"/>
              <a:buChar char="•"/>
              <a:defRPr/>
            </a:lvl1pPr>
            <a:lvl2pPr marL="740664" indent="-285750">
              <a:buFont typeface="Arial" panose="020B0604020202020204" pitchFamily="34" charset="0"/>
              <a:buChar char="•"/>
              <a:defRPr/>
            </a:lvl2pPr>
            <a:lvl3pPr marL="996696" indent="-228600">
              <a:buFont typeface="Arial" panose="020B0604020202020204" pitchFamily="34" charset="0"/>
              <a:buChar char="•"/>
              <a:defRPr/>
            </a:lvl3pPr>
            <a:lvl4pPr marL="1261872" indent="-228600">
              <a:buFont typeface="Arial" panose="020B0604020202020204" pitchFamily="34" charset="0"/>
              <a:buChar char="•"/>
              <a:defRPr/>
            </a:lvl4pPr>
            <a:lvl5pPr marL="1481328" indent="-210312">
              <a:buFont typeface="Arial" panose="020B0604020202020204" pitchFamily="34" charset="0"/>
              <a:buChar char="•"/>
              <a:defRPr/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218136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6438603" y="1073888"/>
            <a:ext cx="5762848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498621" y="0"/>
            <a:ext cx="7352715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6635304" y="1285480"/>
            <a:ext cx="4114800" cy="158496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924800" y="0"/>
            <a:ext cx="3657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7924800" y="4267200"/>
            <a:ext cx="42672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7924800" y="0"/>
            <a:ext cx="18288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931154" y="4246568"/>
            <a:ext cx="2787649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924800" y="4267200"/>
            <a:ext cx="2133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7924800" y="1371600"/>
            <a:ext cx="42672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7924800" y="1752600"/>
            <a:ext cx="42672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1320800" y="4267200"/>
            <a:ext cx="660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711200" y="4267200"/>
            <a:ext cx="7112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489099" y="2438400"/>
            <a:ext cx="75184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489099" y="2133600"/>
            <a:ext cx="75184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6096000" y="4267200"/>
            <a:ext cx="18288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536" y="1351672"/>
            <a:ext cx="7624064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9A26-BFCB-49C7-BDA3-6C4EAADC5527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24DB9F-C2A9-4DA1-8168-14E954073F7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84213" y="402269"/>
            <a:ext cx="1133856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536" y="512064"/>
            <a:ext cx="10875264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 flipH="1">
            <a:off x="495384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548145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597933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635603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67304" y="680477"/>
            <a:ext cx="48768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39271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2064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9125" y="17705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7125" y="17705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AFE1-5DCF-4C10-81B8-B7CC92F60F92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6E4DA1F-CCFE-42FC-8C6A-1168F5C4F1A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39020" y="6446496"/>
            <a:ext cx="520237" cy="33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47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02270"/>
            <a:ext cx="11822773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099" y="512064"/>
            <a:ext cx="103632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09750"/>
            <a:ext cx="5386917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70" y="1809750"/>
            <a:ext cx="5389033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459037"/>
            <a:ext cx="5386917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459037"/>
            <a:ext cx="5389033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1B744-4202-4B78-8640-C8EB1C667614}" type="datetime1">
              <a:rPr lang="en-US" smtClean="0"/>
              <a:t>10/15/2021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9046C9-A841-4F2A-9FD5-0D30883EBC7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17053" y="680477"/>
            <a:ext cx="6096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3073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7669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199693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252455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302243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339912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71613" y="680477"/>
            <a:ext cx="48768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139642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103632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773A-30F8-4BFE-9C82-4AED503D8992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6E770A-854C-46B1-A8DF-99DCD4C291E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906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F4151-F107-4210-85EB-AF6F1712F0F0}" type="datetime1">
              <a:rPr lang="en-US" smtClean="0"/>
              <a:t>10/15/2021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B4FD61-213A-40C2-9122-0632383D12D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251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109728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435100"/>
            <a:ext cx="33528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0" y="1435100"/>
            <a:ext cx="73152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DEE-364E-4BA0-AFFE-B3858B53AE08}" type="datetime1">
              <a:rPr lang="en-US" smtClean="0"/>
              <a:t>10/15/2021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DDC8ED9-5CFF-48E8-9D63-1C87EF331A7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54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90709" y="0"/>
            <a:ext cx="1170432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4261" y="1885028"/>
            <a:ext cx="11710163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11374905" y="1197789"/>
            <a:ext cx="132763" cy="171288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1219200" y="441256"/>
            <a:ext cx="9144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0709" y="1893781"/>
            <a:ext cx="1170432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1219200" y="1150144"/>
            <a:ext cx="9144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11578105" y="1350189"/>
            <a:ext cx="132763" cy="171288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11115581" y="1453352"/>
            <a:ext cx="132763" cy="171288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636000" y="55499"/>
            <a:ext cx="2844800" cy="365125"/>
          </a:xfrm>
        </p:spPr>
        <p:txBody>
          <a:bodyPr/>
          <a:lstStyle/>
          <a:p>
            <a:fld id="{3425B349-B583-4A5D-98C2-DCEC0016445A}" type="datetime1">
              <a:rPr lang="en-US" smtClean="0"/>
              <a:t>10/15/2021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9200" y="55499"/>
            <a:ext cx="7416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80800" y="55499"/>
            <a:ext cx="609600" cy="365125"/>
          </a:xfrm>
        </p:spPr>
        <p:txBody>
          <a:bodyPr/>
          <a:lstStyle/>
          <a:p>
            <a:pPr>
              <a:defRPr/>
            </a:pPr>
            <a:fld id="{69B8646F-6C54-4D73-BE5F-D7471B73A58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93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90600" y="512064"/>
            <a:ext cx="10363200" cy="9144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90600" y="1783560"/>
            <a:ext cx="103632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636000" y="6416680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extLst/>
          </a:lstStyle>
          <a:p>
            <a:fld id="{83AEBA2D-B4AE-4DD3-A7AC-69EDD2B88F39}" type="datetime1">
              <a:rPr lang="en-US" smtClean="0"/>
              <a:pPr/>
              <a:t>10/15/2021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19200" y="6416680"/>
            <a:ext cx="74168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extLst/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1480800" y="6416680"/>
            <a:ext cx="609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extLst/>
          </a:lstStyle>
          <a:p>
            <a:pPr>
              <a:defRPr/>
            </a:pPr>
            <a:r>
              <a:rPr lang="en-US"/>
              <a:t>Slide</a:t>
            </a:r>
            <a:fld id="{088F9C99-2D15-43C9-BB30-1A2892BDD46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7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1" latinLnBrk="0" hangingPunct="1">
        <a:spcBef>
          <a:spcPct val="0"/>
        </a:spcBef>
        <a:buNone/>
        <a:defRPr kumimoji="0" sz="4000" b="1" kern="1200" spc="-100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Tx/>
        <a:buSzPct val="95000"/>
        <a:buFont typeface="Wingdings" panose="05000000000000000000" pitchFamily="2" charset="2"/>
        <a:buChar char="l"/>
        <a:defRPr kumimoji="0" sz="3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0664" indent="-285750" algn="l" rtl="0" eaLnBrk="1" latinLnBrk="0" hangingPunct="1">
        <a:spcBef>
          <a:spcPct val="20000"/>
        </a:spcBef>
        <a:buClrTx/>
        <a:buSzPct val="90000"/>
        <a:buFont typeface="Wingdings" panose="05000000000000000000" pitchFamily="2" charset="2"/>
        <a:buChar char="l"/>
        <a:defRPr kumimoji="0" sz="26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96696" indent="-228600" algn="l" rtl="0" eaLnBrk="1" latinLnBrk="0" hangingPunct="1">
        <a:spcBef>
          <a:spcPct val="20000"/>
        </a:spcBef>
        <a:buClrTx/>
        <a:buFont typeface="Wingdings" panose="05000000000000000000" pitchFamily="2" charset="2"/>
        <a:buChar char="l"/>
        <a:defRPr kumimoji="0"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61872" indent="-228600" algn="l" rtl="0" eaLnBrk="1" latinLnBrk="0" hangingPunct="1">
        <a:spcBef>
          <a:spcPct val="20000"/>
        </a:spcBef>
        <a:buClrTx/>
        <a:buFont typeface="Wingdings" panose="05000000000000000000" pitchFamily="2" charset="2"/>
        <a:buChar char="l"/>
        <a:defRPr kumimoji="0" sz="22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481328" indent="-210312" algn="l" rtl="0" eaLnBrk="1" latinLnBrk="0" hangingPunct="1">
        <a:spcBef>
          <a:spcPct val="20000"/>
        </a:spcBef>
        <a:buClrTx/>
        <a:buFont typeface="Wingdings" panose="05000000000000000000" pitchFamily="2" charset="2"/>
        <a:buChar char="l"/>
        <a:defRPr kumimoji="0"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9.gif"/><Relationship Id="rId4" Type="http://schemas.openxmlformats.org/officeDocument/2006/relationships/image" Target="../media/image2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hyperlink" Target="http://www.google.com/url?sa=i&amp;rct=j&amp;q=&amp;esrc=s&amp;frm=1&amp;source=images&amp;cd=&amp;cad=rja&amp;docid=NMkyDxYEFQsEyM&amp;tbnid=kibfFtW_GIKBDM:&amp;ved=0CAUQjRw&amp;url=http://mrsrl.stanford.edu/~brian/bloch/&amp;ei=DHhkUvKnO5ax4AOljoCYBA&amp;bvm=bv.54934254,d.dmg&amp;psig=AFQjCNEiMlK8zxx2XesaTM7_ZzSuUmCD_w&amp;ust=1382402421442606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hyperlink" Target="http://www.google.com/url?sa=i&amp;rct=j&amp;q=&amp;esrc=s&amp;frm=1&amp;source=images&amp;cd=&amp;cad=rja&amp;docid=NMkyDxYEFQsEyM&amp;tbnid=kibfFtW_GIKBDM:&amp;ved=0CAUQjRw&amp;url=http://bigwww.epfl.ch/guerquin/thesis/thesis006.html&amp;ei=-HdkUrScBNen4APpsoF4&amp;bvm=bv.54934254,d.dmg&amp;psig=AFQjCNEiMlK8zxx2XesaTM7_ZzSuUmCD_w&amp;ust=1382402421442606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hyperlink" Target="http://www.google.com/url?sa=i&amp;rct=j&amp;q=&amp;esrc=s&amp;frm=1&amp;source=images&amp;cd=&amp;cad=rja&amp;docid=A9OLtiIWIDaLRM&amp;tbnid=SqrXtj3_y59qfM:&amp;ved=0CAUQjRw&amp;url=http://1000awesomethings.com/2010/10/25/389-going-through-a-revolving-door-without-having-to-push/&amp;ei=HoNmUqqKEsWw4AOUkYCgDg&amp;psig=AFQjCNEMXY-HbPPcHP-QYr_5blKj6XEhXw&amp;ust=1382536319188945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gif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url?sa=i&amp;rct=j&amp;q=&amp;esrc=s&amp;frm=1&amp;source=images&amp;cd=&amp;cad=rja&amp;docid=DM_eT0wi1X1K3M&amp;tbnid=R0Qb1_X0gJUo8M:&amp;ved=0CAUQjRw&amp;url=http://takenbythehand.blogspot.com/2012/11/an-illustrated-carousel.html&amp;ei=jIJmUr2jJbil4AOwhoD4DA&amp;bvm=bv.55123115,d.dmg&amp;psig=AFQjCNHe7xuvGK0hmODLKwd1EShj0ztIJg&amp;ust=1382536167254499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hyperlink" Target="http://www.google.com/url?sa=i&amp;rct=j&amp;q=&amp;esrc=s&amp;frm=1&amp;source=images&amp;cd=&amp;cad=rja&amp;docid=NMkyDxYEFQsEyM&amp;tbnid=kibfFtW_GIKBDM:&amp;ved=0CAUQjRw&amp;url=http://mrsrl.stanford.edu/~brian/bloch/&amp;ei=DHhkUvKnO5ax4AOljoCYBA&amp;bvm=bv.54934254,d.dmg&amp;psig=AFQjCNEiMlK8zxx2XesaTM7_ZzSuUmCD_w&amp;ust=1382402421442606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7.jpeg"/><Relationship Id="rId4" Type="http://schemas.openxmlformats.org/officeDocument/2006/relationships/hyperlink" Target="http://www.google.com/url?sa=i&amp;rct=j&amp;q=&amp;esrc=s&amp;frm=1&amp;source=images&amp;cd=&amp;cad=rja&amp;docid=_LkQR_Llayd0PM&amp;tbnid=qo3OOBaIpFbXaM:&amp;ved=0CAUQjRw&amp;url=http://www.thunderbolts.info/wp/2012/05/02/appendix-i-vector-algebra/cross-product-in-vector-algebra/&amp;ei=WUNkUpyFC7e-4APh7oHYCQ&amp;psig=AFQjCNHF6OnvR17rTE_vStKVEjCpIaW6FA&amp;ust=1382388875439075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13" Type="http://schemas.openxmlformats.org/officeDocument/2006/relationships/hyperlink" Target="http://www.google.com/url?sa=i&amp;rct=j&amp;q=&amp;esrc=s&amp;frm=1&amp;source=images&amp;cd=&amp;cad=rja&amp;docid=NMkyDxYEFQsEyM&amp;tbnid=kibfFtW_GIKBDM:&amp;ved=0CAUQjRw&amp;url=http://mrsrl.stanford.edu/~brian/bloch/&amp;ei=DHhkUvKnO5ax4AOljoCYBA&amp;bvm=bv.54934254,d.dmg&amp;psig=AFQjCNEiMlK8zxx2XesaTM7_ZzSuUmCD_w&amp;ust=1382402421442606" TargetMode="External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12" Type="http://schemas.openxmlformats.org/officeDocument/2006/relationships/image" Target="../media/image3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9.emf"/><Relationship Id="rId11" Type="http://schemas.openxmlformats.org/officeDocument/2006/relationships/hyperlink" Target="http://www.google.com/url?sa=i&amp;rct=j&amp;q=&amp;esrc=s&amp;frm=1&amp;source=images&amp;cd=&amp;cad=rja&amp;docid=NMkyDxYEFQsEyM&amp;tbnid=kibfFtW_GIKBDM:&amp;ved=0CAUQjRw&amp;url=http://bigwww.epfl.ch/guerquin/thesis/thesis006.html&amp;ei=-HdkUrScBNen4APpsoF4&amp;bvm=bv.54934254,d.dmg&amp;psig=AFQjCNEiMlK8zxx2XesaTM7_ZzSuUmCD_w&amp;ust=1382402421442606" TargetMode="External"/><Relationship Id="rId5" Type="http://schemas.openxmlformats.org/officeDocument/2006/relationships/oleObject" Target="../embeddings/oleObject7.bin"/><Relationship Id="rId10" Type="http://schemas.openxmlformats.org/officeDocument/2006/relationships/image" Target="../media/image51.emf"/><Relationship Id="rId4" Type="http://schemas.openxmlformats.org/officeDocument/2006/relationships/image" Target="../media/image48.emf"/><Relationship Id="rId9" Type="http://schemas.openxmlformats.org/officeDocument/2006/relationships/oleObject" Target="../embeddings/oleObject9.bin"/><Relationship Id="rId14" Type="http://schemas.openxmlformats.org/officeDocument/2006/relationships/image" Target="../media/image3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gif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7" Type="http://schemas.openxmlformats.org/officeDocument/2006/relationships/image" Target="../media/image9.png"/><Relationship Id="rId2" Type="http://schemas.openxmlformats.org/officeDocument/2006/relationships/hyperlink" Target="http://www.google.com/url?sa=i&amp;source=images&amp;cd=&amp;cad=rja&amp;docid=teG7yuyqtupVaM&amp;tbnid=Nt71gHdHBSOwOM:&amp;ved=0CAgQjRwwAA&amp;url=http://www.sparknotes.com/physics/vectors/vectormultiplication/section1.rhtml&amp;ei=5UNkUuieLoL94AOb44HgCg&amp;psig=AFQjCNGi3Yp0vx5-04UHTBpBvkelq2ndDA&amp;ust=1382389093789136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hyperlink" Target="http://www.google.com/url?sa=i&amp;rct=j&amp;q=&amp;esrc=s&amp;frm=1&amp;source=images&amp;cd=&amp;cad=rja&amp;docid=_LkQR_Llayd0PM&amp;tbnid=qo3OOBaIpFbXaM:&amp;ved=0CAUQjRw&amp;url=http://www.thunderbolts.info/wp/2012/05/02/appendix-i-vector-algebra/cross-product-in-vector-algebra/&amp;ei=WUNkUpyFC7e-4APh7oHYCQ&amp;psig=AFQjCNHF6OnvR17rTE_vStKVEjCpIaW6FA&amp;ust=1382388875439075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13" Type="http://schemas.openxmlformats.org/officeDocument/2006/relationships/image" Target="../media/image12.wmf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7.png"/><Relationship Id="rId12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3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16.png"/><Relationship Id="rId11" Type="http://schemas.openxmlformats.org/officeDocument/2006/relationships/image" Target="../media/image11.wmf"/><Relationship Id="rId5" Type="http://schemas.openxmlformats.org/officeDocument/2006/relationships/image" Target="../media/image15.png"/><Relationship Id="rId15" Type="http://schemas.openxmlformats.org/officeDocument/2006/relationships/oleObject" Target="../embeddings/oleObject4.bin"/><Relationship Id="rId10" Type="http://schemas.openxmlformats.org/officeDocument/2006/relationships/oleObject" Target="../embeddings/oleObject2.bin"/><Relationship Id="rId4" Type="http://schemas.openxmlformats.org/officeDocument/2006/relationships/image" Target="../media/image14.png"/><Relationship Id="rId9" Type="http://schemas.openxmlformats.org/officeDocument/2006/relationships/image" Target="../media/image10.wmf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hyperlink" Target="http://www.google.com/url?sa=i&amp;rct=j&amp;q=&amp;esrc=s&amp;frm=1&amp;source=images&amp;cd=&amp;cad=rja&amp;docid=_LkQR_Llayd0PM&amp;tbnid=qo3OOBaIpFbXaM:&amp;ved=0CAUQjRw&amp;url=http://www.thunderbolts.info/wp/2012/05/02/appendix-i-vector-algebra/cross-product-in-vector-algebra/&amp;ei=WUNkUpyFC7e-4APh7oHYCQ&amp;psig=AFQjCNHF6OnvR17rTE_vStKVEjCpIaW6FA&amp;ust=1382388875439075" TargetMode="External"/><Relationship Id="rId5" Type="http://schemas.openxmlformats.org/officeDocument/2006/relationships/image" Target="../media/image20.wmf"/><Relationship Id="rId4" Type="http://schemas.openxmlformats.org/officeDocument/2006/relationships/oleObject" Target="../embeddings/oleObject5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4177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0" y="110751"/>
            <a:ext cx="1453662" cy="1382751"/>
          </a:xfrm>
          <a:prstGeom prst="rect">
            <a:avLst/>
          </a:prstGeom>
        </p:spPr>
      </p:pic>
      <p:pic>
        <p:nvPicPr>
          <p:cNvPr id="6" name="Picture 2" descr="lgplogo2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110752"/>
            <a:ext cx="6324600" cy="1201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5" y="4038600"/>
            <a:ext cx="12183245" cy="281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5"/>
          <p:cNvSpPr txBox="1">
            <a:spLocks noChangeArrowheads="1"/>
          </p:cNvSpPr>
          <p:nvPr/>
        </p:nvSpPr>
        <p:spPr bwMode="auto">
          <a:xfrm>
            <a:off x="-8755" y="1493503"/>
            <a:ext cx="12192000" cy="29468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3000">
                <a:schemeClr val="bg2"/>
              </a:gs>
              <a:gs pos="100000">
                <a:schemeClr val="bg2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0" algn="ctr" eaLnBrk="1" hangingPunct="1">
              <a:spcBef>
                <a:spcPts val="0"/>
              </a:spcBef>
              <a:spcAft>
                <a:spcPts val="600"/>
              </a:spcAft>
              <a:defRPr/>
            </a:pPr>
            <a:r>
              <a:rPr lang="en-US" sz="4600" b="1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Spin-Echo</a:t>
            </a:r>
            <a:endParaRPr kumimoji="0" lang="en-US" sz="4600" b="1" i="0" u="none" strike="noStrike" kern="1200" cap="none" spc="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ＭＳ Ｐゴシック" pitchFamily="116" charset="-128"/>
              <a:cs typeface="Arial" panose="020B0604020202020204" pitchFamily="34" charset="0"/>
            </a:endParaRPr>
          </a:p>
          <a:p>
            <a:pPr lvl="0"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Ge Wang</a:t>
            </a:r>
          </a:p>
          <a:p>
            <a:pPr lvl="0"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AI-based X-ray Imaging System (AXIS) Lab</a:t>
            </a:r>
          </a:p>
          <a:p>
            <a:pPr lvl="0" algn="ctr" eaLnBrk="1" hangingPunct="1">
              <a:spcBef>
                <a:spcPts val="0"/>
              </a:spcBef>
              <a:spcAft>
                <a:spcPts val="600"/>
              </a:spcAf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Rensselaer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Polytechnic Institute, Troy, New York, USA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Clr>
                <a:srgbClr val="691638"/>
              </a:buClr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October 15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, 2021</a:t>
            </a:r>
          </a:p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691638"/>
              </a:buClr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91638"/>
              </a:buClr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91638"/>
              </a:buClr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700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78098"/>
          </a:xfrm>
        </p:spPr>
        <p:txBody>
          <a:bodyPr/>
          <a:lstStyle/>
          <a:p>
            <a:pPr algn="ctr"/>
            <a:r>
              <a:rPr lang="en-US" dirty="0"/>
              <a:t>Magnetic Moment </a:t>
            </a:r>
            <a:r>
              <a:rPr lang="en-US" i="1" dirty="0">
                <a:solidFill>
                  <a:srgbClr val="FF0000"/>
                </a:solidFill>
              </a:rPr>
              <a:t>µ</a:t>
            </a:r>
            <a:r>
              <a:rPr lang="en-US" dirty="0"/>
              <a:t> &amp; Angular Momentum </a:t>
            </a:r>
            <a:r>
              <a:rPr lang="en-US" i="1" dirty="0">
                <a:solidFill>
                  <a:srgbClr val="FF0000"/>
                </a:solidFill>
              </a:rPr>
              <a:t>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7961" y="1571047"/>
            <a:ext cx="1917576" cy="576064"/>
          </a:xfrm>
        </p:spPr>
        <p:txBody>
          <a:bodyPr>
            <a:normAutofit fontScale="85000" lnSpcReduction="20000"/>
          </a:bodyPr>
          <a:lstStyle/>
          <a:p>
            <a:r>
              <a:rPr lang="en-US" sz="4400" i="1" dirty="0">
                <a:solidFill>
                  <a:srgbClr val="FF0000"/>
                </a:solidFill>
              </a:rPr>
              <a:t>µ=</a:t>
            </a:r>
            <a:r>
              <a:rPr lang="el-GR" sz="4400" i="1" dirty="0">
                <a:solidFill>
                  <a:srgbClr val="FF0000"/>
                </a:solidFill>
              </a:rPr>
              <a:t>γ</a:t>
            </a:r>
            <a:r>
              <a:rPr lang="en-US" sz="4400" i="1" dirty="0">
                <a:solidFill>
                  <a:srgbClr val="FF0000"/>
                </a:solidFill>
              </a:rPr>
              <a:t>P</a:t>
            </a:r>
          </a:p>
        </p:txBody>
      </p:sp>
      <p:pic>
        <p:nvPicPr>
          <p:cNvPr id="4" name="Picture 2" descr="http://hyperphysics.phy-astr.gsu.edu/hbase/quantum/imgqua/lande1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4226" y="1754888"/>
            <a:ext cx="2533035" cy="1809312"/>
          </a:xfrm>
          <a:prstGeom prst="rect">
            <a:avLst/>
          </a:prstGeom>
          <a:noFill/>
          <a:ln w="6350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9204" name="Picture 4" descr="http://ewanmarshall.com/wp-content/uploads/2012/08/Spin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961" y="2497812"/>
            <a:ext cx="1552575" cy="1057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01858" y="3905789"/>
            <a:ext cx="74888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Proton has both magnetic moment </a:t>
            </a:r>
            <a:r>
              <a:rPr lang="en-US" b="1" i="1" dirty="0">
                <a:solidFill>
                  <a:srgbClr val="FF0000"/>
                </a:solidFill>
              </a:rPr>
              <a:t>µ</a:t>
            </a:r>
            <a:r>
              <a:rPr lang="en-US" b="1" dirty="0"/>
              <a:t> and angular momentum </a:t>
            </a:r>
            <a:r>
              <a:rPr lang="en-US" b="1" i="1" dirty="0">
                <a:solidFill>
                  <a:srgbClr val="FF0000"/>
                </a:solidFill>
              </a:rPr>
              <a:t>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1" dirty="0">
                <a:solidFill>
                  <a:srgbClr val="FF0000"/>
                </a:solidFill>
              </a:rPr>
              <a:t>µ</a:t>
            </a:r>
            <a:r>
              <a:rPr lang="en-US" b="1" dirty="0"/>
              <a:t> in the magnetic field is subject to torque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Torque acts upon </a:t>
            </a:r>
            <a:r>
              <a:rPr lang="en-US" b="1" i="1" dirty="0">
                <a:solidFill>
                  <a:srgbClr val="FF0000"/>
                </a:solidFill>
              </a:rPr>
              <a:t>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Both </a:t>
            </a:r>
            <a:r>
              <a:rPr lang="en-US" b="1" i="1" dirty="0">
                <a:solidFill>
                  <a:srgbClr val="FF0000"/>
                </a:solidFill>
              </a:rPr>
              <a:t>µ</a:t>
            </a:r>
            <a:r>
              <a:rPr lang="en-US" b="1" dirty="0"/>
              <a:t> and </a:t>
            </a:r>
            <a:r>
              <a:rPr lang="en-US" b="1" i="1" dirty="0">
                <a:solidFill>
                  <a:srgbClr val="FF0000"/>
                </a:solidFill>
              </a:rPr>
              <a:t>P </a:t>
            </a:r>
            <a:r>
              <a:rPr lang="en-US" b="1" dirty="0"/>
              <a:t>are in precession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Precession returning to the stable status,</a:t>
            </a:r>
          </a:p>
          <a:p>
            <a:r>
              <a:rPr lang="en-US" b="1" dirty="0"/>
              <a:t>	emitting radio frequency (RF) signals</a:t>
            </a:r>
          </a:p>
        </p:txBody>
      </p:sp>
      <p:pic>
        <p:nvPicPr>
          <p:cNvPr id="68610" name="Picture 2" descr="Related ima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950" y="1835887"/>
            <a:ext cx="5450227" cy="17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coil magnetic field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685" y="4050698"/>
            <a:ext cx="4789164" cy="2464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315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M: Magnetization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696" y="1812737"/>
            <a:ext cx="2173432" cy="45373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00000">
            <a:off x="6719638" y="1812737"/>
            <a:ext cx="2173432" cy="453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074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192" y="1247131"/>
            <a:ext cx="7279851" cy="9823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Precessional Frequency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770" y="2247295"/>
            <a:ext cx="7210278" cy="44605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5383" y="2310612"/>
            <a:ext cx="2534829" cy="1801933"/>
          </a:xfrm>
          <a:prstGeom prst="rect">
            <a:avLst/>
          </a:prstGeom>
          <a:ln w="63500">
            <a:solidFill>
              <a:srgbClr val="009900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4502" y="2310613"/>
            <a:ext cx="5112114" cy="1051612"/>
          </a:xfrm>
          <a:prstGeom prst="rect">
            <a:avLst/>
          </a:prstGeom>
          <a:ln w="63500">
            <a:solidFill>
              <a:srgbClr val="FF0000"/>
            </a:solidFill>
          </a:ln>
        </p:spPr>
      </p:pic>
      <p:sp>
        <p:nvSpPr>
          <p:cNvPr id="7" name="Rectangle 6"/>
          <p:cNvSpPr/>
          <p:nvPr/>
        </p:nvSpPr>
        <p:spPr>
          <a:xfrm>
            <a:off x="6793987" y="3029710"/>
            <a:ext cx="2976048" cy="3637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FF0000"/>
                </a:solidFill>
              </a:rPr>
              <a:t>Note: Due to Lorentz Force</a:t>
            </a:r>
          </a:p>
        </p:txBody>
      </p:sp>
      <p:cxnSp>
        <p:nvCxnSpPr>
          <p:cNvPr id="9" name="Straight Connector 8"/>
          <p:cNvCxnSpPr/>
          <p:nvPr/>
        </p:nvCxnSpPr>
        <p:spPr bwMode="auto">
          <a:xfrm flipV="1">
            <a:off x="3302758" y="3393448"/>
            <a:ext cx="1178313" cy="4881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Arc 9"/>
          <p:cNvSpPr/>
          <p:nvPr/>
        </p:nvSpPr>
        <p:spPr bwMode="auto">
          <a:xfrm>
            <a:off x="3630068" y="3685218"/>
            <a:ext cx="261847" cy="392771"/>
          </a:xfrm>
          <a:prstGeom prst="arc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Rectangle 10"/>
          <p:cNvSpPr/>
          <p:nvPr/>
        </p:nvSpPr>
        <p:spPr>
          <a:xfrm>
            <a:off x="4057214" y="3468058"/>
            <a:ext cx="449133" cy="3637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FF0000"/>
                </a:solidFill>
              </a:rPr>
              <a:t>d</a:t>
            </a:r>
            <a:r>
              <a:rPr lang="el-GR" sz="2000" dirty="0">
                <a:solidFill>
                  <a:srgbClr val="FF0000"/>
                </a:solidFill>
              </a:rPr>
              <a:t>φ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2" name="Arc 11"/>
          <p:cNvSpPr/>
          <p:nvPr/>
        </p:nvSpPr>
        <p:spPr bwMode="auto">
          <a:xfrm>
            <a:off x="3997497" y="2549233"/>
            <a:ext cx="261847" cy="392771"/>
          </a:xfrm>
          <a:prstGeom prst="arc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Rectangle 12"/>
          <p:cNvSpPr/>
          <p:nvPr/>
        </p:nvSpPr>
        <p:spPr>
          <a:xfrm>
            <a:off x="4171676" y="2352848"/>
            <a:ext cx="453505" cy="3637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FF0000"/>
                </a:solidFill>
              </a:rPr>
              <a:t>dP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688700" y="3570387"/>
            <a:ext cx="1266664" cy="3637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00B050"/>
                </a:solidFill>
              </a:rPr>
              <a:t>(By (4.13))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676263" y="4968414"/>
            <a:ext cx="1593094" cy="3637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00B050"/>
                </a:solidFill>
              </a:rPr>
              <a:t>(By definition)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 flipH="1">
            <a:off x="5921231" y="4077989"/>
            <a:ext cx="1047389" cy="91748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Straight Arrow Connector 17"/>
          <p:cNvCxnSpPr/>
          <p:nvPr/>
        </p:nvCxnSpPr>
        <p:spPr bwMode="auto">
          <a:xfrm>
            <a:off x="6526182" y="3096062"/>
            <a:ext cx="153515" cy="183293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1" name="Rectangle 20"/>
          <p:cNvSpPr/>
          <p:nvPr/>
        </p:nvSpPr>
        <p:spPr>
          <a:xfrm>
            <a:off x="6980584" y="4528883"/>
            <a:ext cx="24192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00B050"/>
                </a:solidFill>
              </a:rPr>
              <a:t>(By coupling, </a:t>
            </a:r>
            <a:r>
              <a:rPr lang="el-GR" sz="2000" dirty="0">
                <a:solidFill>
                  <a:srgbClr val="00B050"/>
                </a:solidFill>
              </a:rPr>
              <a:t>µ=γ</a:t>
            </a:r>
            <a:r>
              <a:rPr lang="en-US" sz="2000" dirty="0">
                <a:solidFill>
                  <a:srgbClr val="00B050"/>
                </a:solidFill>
              </a:rPr>
              <a:t>P)</a:t>
            </a:r>
          </a:p>
        </p:txBody>
      </p:sp>
      <p:cxnSp>
        <p:nvCxnSpPr>
          <p:cNvPr id="22" name="Straight Arrow Connector 21"/>
          <p:cNvCxnSpPr/>
          <p:nvPr/>
        </p:nvCxnSpPr>
        <p:spPr bwMode="auto">
          <a:xfrm flipH="1">
            <a:off x="6267221" y="5102942"/>
            <a:ext cx="1234792" cy="10043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578090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http://mrsrl.stanford.edu/~brian/bloch/excitation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834679" y="2656064"/>
            <a:ext cx="2827667" cy="3277575"/>
          </a:xfrm>
          <a:prstGeom prst="rect">
            <a:avLst/>
          </a:prstGeom>
          <a:noFill/>
        </p:spPr>
      </p:pic>
      <p:pic>
        <p:nvPicPr>
          <p:cNvPr id="365572" name="Picture 4" descr="http://mrsrl.stanford.edu/~brian/bloch/excitation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06609" y="1339552"/>
            <a:ext cx="3191698" cy="3277575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35947"/>
          </a:xfrm>
        </p:spPr>
        <p:txBody>
          <a:bodyPr/>
          <a:lstStyle/>
          <a:p>
            <a:pPr algn="ctr"/>
            <a:r>
              <a:rPr lang="en-US" sz="4400" dirty="0"/>
              <a:t>Flipping M in Rotating Frame</a:t>
            </a:r>
          </a:p>
        </p:txBody>
      </p:sp>
      <p:pic>
        <p:nvPicPr>
          <p:cNvPr id="365570" name="Picture 2" descr="http://bigwww.epfl.ch/guerquin/thesis/chap1/threeD3rdcase.pn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329314" y="2473307"/>
            <a:ext cx="2285061" cy="2247425"/>
          </a:xfrm>
          <a:prstGeom prst="rect">
            <a:avLst/>
          </a:prstGeom>
          <a:noFill/>
        </p:spPr>
      </p:pic>
      <p:cxnSp>
        <p:nvCxnSpPr>
          <p:cNvPr id="13" name="Straight Arrow Connector 12"/>
          <p:cNvCxnSpPr/>
          <p:nvPr/>
        </p:nvCxnSpPr>
        <p:spPr>
          <a:xfrm flipV="1">
            <a:off x="10169661" y="3546530"/>
            <a:ext cx="443228" cy="86429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9696886" y="3546531"/>
            <a:ext cx="443228" cy="864293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F0A0816-CD1F-4161-96FA-606AC2AE6A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534" y="2656064"/>
            <a:ext cx="2852860" cy="174372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EB1E6D0-E6EF-49B0-970F-03454105B319}"/>
              </a:ext>
            </a:extLst>
          </p:cNvPr>
          <p:cNvSpPr/>
          <p:nvPr/>
        </p:nvSpPr>
        <p:spPr>
          <a:xfrm rot="1800000">
            <a:off x="10131098" y="4497693"/>
            <a:ext cx="1095894" cy="429322"/>
          </a:xfrm>
          <a:prstGeom prst="rightArrow">
            <a:avLst/>
          </a:prstGeom>
          <a:solidFill>
            <a:srgbClr val="99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288CA70-161F-422E-BDA2-075BAA583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40" y="4720732"/>
            <a:ext cx="5894570" cy="732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If M is flipped, we have a signal!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18DE805-3A40-4AE4-AD93-F27A59BB0F1D}"/>
              </a:ext>
            </a:extLst>
          </p:cNvPr>
          <p:cNvSpPr txBox="1">
            <a:spLocks/>
          </p:cNvSpPr>
          <p:nvPr/>
        </p:nvSpPr>
        <p:spPr>
          <a:xfrm>
            <a:off x="7948962" y="5934889"/>
            <a:ext cx="4243038" cy="732786"/>
          </a:xfrm>
          <a:prstGeom prst="rect">
            <a:avLst/>
          </a:prstGeom>
        </p:spPr>
        <p:txBody>
          <a:bodyPr vert="horz">
            <a:noAutofit/>
          </a:bodyPr>
          <a:lstStyle>
            <a:lvl1pPr marL="411480" indent="-342900" algn="l" rtl="0" eaLnBrk="1" latinLnBrk="0" hangingPunct="1">
              <a:spcBef>
                <a:spcPts val="700"/>
              </a:spcBef>
              <a:buClrTx/>
              <a:buSzPct val="95000"/>
              <a:buFont typeface="Arial" panose="020B0604020202020204" pitchFamily="34" charset="0"/>
              <a:buChar char="•"/>
              <a:defRPr kumimoji="0" sz="3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0664" indent="-285750" algn="l" rtl="0" eaLnBrk="1" latinLnBrk="0" hangingPunct="1">
              <a:spcBef>
                <a:spcPct val="20000"/>
              </a:spcBef>
              <a:buClrTx/>
              <a:buSzPct val="90000"/>
              <a:buFont typeface="Arial" panose="020B0604020202020204" pitchFamily="34" charset="0"/>
              <a:buChar char="•"/>
              <a:defRPr kumimoji="0" sz="26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kumimoji="0" sz="24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61872" indent="-228600" algn="l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kumimoji="0" sz="22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481328" indent="-210312" algn="l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kumimoji="0"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800" dirty="0"/>
              <a:t>A rotating magnetic field is needed to flip M!</a:t>
            </a:r>
          </a:p>
        </p:txBody>
      </p:sp>
    </p:spTree>
    <p:extLst>
      <p:ext uri="{BB962C8B-B14F-4D97-AF65-F5344CB8AC3E}">
        <p14:creationId xmlns:p14="http://schemas.microsoft.com/office/powerpoint/2010/main" val="622746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62" name="Picture 2" descr="http://1000awesomethings.files.wordpress.com/2010/10/revolving-door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00" y="31401"/>
            <a:ext cx="9144000" cy="6826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6349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71098"/>
          </a:xfrm>
        </p:spPr>
        <p:txBody>
          <a:bodyPr/>
          <a:lstStyle/>
          <a:p>
            <a:pPr algn="ctr"/>
            <a:r>
              <a:rPr lang="en-US" sz="4400" dirty="0"/>
              <a:t>Good Idea: Rotating Magnetic Field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945" y="1377679"/>
            <a:ext cx="7528109" cy="5401663"/>
          </a:xfrm>
        </p:spPr>
      </p:pic>
    </p:spTree>
    <p:extLst>
      <p:ext uri="{BB962C8B-B14F-4D97-AF65-F5344CB8AC3E}">
        <p14:creationId xmlns:p14="http://schemas.microsoft.com/office/powerpoint/2010/main" val="275324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487" y="1271835"/>
            <a:ext cx="4050792" cy="2301240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772" y="1437959"/>
            <a:ext cx="2314575" cy="189547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96000" y="3925115"/>
            <a:ext cx="557361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Two oppositely rotating vectors </a:t>
            </a:r>
            <a:r>
              <a:rPr lang="en-US" dirty="0"/>
              <a:t>of equal amplitude (one of this rotating vectors is in resonance with the precession) These two vectors are added to produce </a:t>
            </a:r>
            <a:r>
              <a:rPr lang="en-US" b="1" dirty="0">
                <a:solidFill>
                  <a:srgbClr val="FF0000"/>
                </a:solidFill>
              </a:rPr>
              <a:t>a vector in a fixed direction</a:t>
            </a:r>
            <a:r>
              <a:rPr lang="en-US" dirty="0">
                <a:solidFill>
                  <a:srgbClr val="FF0000"/>
                </a:solidFill>
              </a:rPr>
              <a:t> with an oscillating amplitude </a:t>
            </a:r>
            <a:r>
              <a:rPr lang="en-US" dirty="0"/>
              <a:t>(which is what we see nominally).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5919"/>
          </a:xfrm>
        </p:spPr>
        <p:txBody>
          <a:bodyPr/>
          <a:lstStyle/>
          <a:p>
            <a:pPr algn="ctr"/>
            <a:r>
              <a:rPr lang="en-US" sz="4400" dirty="0"/>
              <a:t>Better Idea: Rotating M Field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426" y="3811012"/>
            <a:ext cx="3923928" cy="294294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79" y="1198319"/>
            <a:ext cx="3838888" cy="237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731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705" y="1484785"/>
            <a:ext cx="6179937" cy="15645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2807"/>
          </a:xfrm>
        </p:spPr>
        <p:txBody>
          <a:bodyPr/>
          <a:lstStyle/>
          <a:p>
            <a:pPr algn="ctr"/>
            <a:r>
              <a:rPr lang="en-US" sz="4400" dirty="0"/>
              <a:t>Moving/Rotating Frame</a:t>
            </a:r>
          </a:p>
        </p:txBody>
      </p:sp>
      <p:pic>
        <p:nvPicPr>
          <p:cNvPr id="347138" name="Picture 2" descr="http://4.bp.blogspot.com/-ahEJvChnbu8/UKlGb-64LiI/AAAAAAAABlY/0x4BInT5_go/s1600/Carousel+v2.jp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87688" y="2564905"/>
            <a:ext cx="5945314" cy="4022089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4" name="Curved Right Arrow 3"/>
          <p:cNvSpPr/>
          <p:nvPr/>
        </p:nvSpPr>
        <p:spPr bwMode="auto">
          <a:xfrm rot="16200000">
            <a:off x="5939554" y="2727840"/>
            <a:ext cx="787662" cy="5799234"/>
          </a:xfrm>
          <a:prstGeom prst="curved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800" dirty="0" err="1"/>
          </a:p>
        </p:txBody>
      </p:sp>
    </p:spTree>
    <p:extLst>
      <p:ext uri="{BB962C8B-B14F-4D97-AF65-F5344CB8AC3E}">
        <p14:creationId xmlns:p14="http://schemas.microsoft.com/office/powerpoint/2010/main" val="4007525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3946"/>
          </a:xfrm>
        </p:spPr>
        <p:txBody>
          <a:bodyPr/>
          <a:lstStyle/>
          <a:p>
            <a:pPr algn="ctr"/>
            <a:r>
              <a:rPr lang="en-US" sz="4400" dirty="0"/>
              <a:t>Rotating Magnet = Stationary Field</a:t>
            </a:r>
          </a:p>
        </p:txBody>
      </p:sp>
      <p:pic>
        <p:nvPicPr>
          <p:cNvPr id="365572" name="Picture 4" descr="http://mrsrl.stanford.edu/~brian/bloch/excitation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42724" y="1400677"/>
            <a:ext cx="4248150" cy="4362451"/>
          </a:xfrm>
          <a:prstGeom prst="rect">
            <a:avLst/>
          </a:prstGeom>
          <a:noFill/>
        </p:spPr>
      </p:pic>
      <p:pic>
        <p:nvPicPr>
          <p:cNvPr id="5" name="Picture 2" descr="http://www.thunderbolts.info/wp/wp-content/uploads/2012/04/cross-product-in-vector-algebra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456729" y="1471264"/>
            <a:ext cx="4221274" cy="4221276"/>
          </a:xfrm>
          <a:prstGeom prst="rect">
            <a:avLst/>
          </a:prstGeom>
          <a:noFill/>
        </p:spPr>
      </p:pic>
      <p:pic>
        <p:nvPicPr>
          <p:cNvPr id="379912" name="Picture 8" descr="Image result for magnet transparen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00000">
            <a:off x="1817628" y="3540336"/>
            <a:ext cx="2786415" cy="261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/>
          <p:cNvCxnSpPr/>
          <p:nvPr/>
        </p:nvCxnSpPr>
        <p:spPr bwMode="auto">
          <a:xfrm>
            <a:off x="4073237" y="3810001"/>
            <a:ext cx="1122219" cy="526473"/>
          </a:xfrm>
          <a:prstGeom prst="straightConnector1">
            <a:avLst/>
          </a:prstGeom>
          <a:solidFill>
            <a:schemeClr val="accent1"/>
          </a:solidFill>
          <a:ln w="1270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3477492" y="6109856"/>
            <a:ext cx="7052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>
              <a:defRPr/>
            </a:pPr>
            <a:r>
              <a:rPr lang="en-US" sz="1800" b="1" dirty="0">
                <a:solidFill>
                  <a:srgbClr val="FF0000"/>
                </a:solidFill>
                <a:ea typeface="ＭＳ Ｐゴシック" charset="0"/>
              </a:rPr>
              <a:t>B1 is always perpendicular to M so that M is turned into the plane consistently and rapidly (sin=1)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18655" y="2064477"/>
            <a:ext cx="748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>
              <a:defRPr/>
            </a:pPr>
            <a:r>
              <a:rPr lang="en-US" sz="3200" b="1" dirty="0">
                <a:solidFill>
                  <a:srgbClr val="000000"/>
                </a:solidFill>
                <a:ea typeface="ＭＳ Ｐゴシック" charset="0"/>
              </a:rPr>
              <a:t>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70668" y="3664271"/>
            <a:ext cx="748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>
              <a:defRPr/>
            </a:pPr>
            <a:r>
              <a:rPr lang="en-US" sz="3200" b="1" dirty="0">
                <a:solidFill>
                  <a:srgbClr val="000000"/>
                </a:solidFill>
                <a:ea typeface="ＭＳ Ｐゴシック" charset="0"/>
              </a:rPr>
              <a:t>B1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1A1A587-F6AA-43A4-A0A8-8A28A239F852}"/>
              </a:ext>
            </a:extLst>
          </p:cNvPr>
          <p:cNvSpPr txBox="1">
            <a:spLocks/>
          </p:cNvSpPr>
          <p:nvPr/>
        </p:nvSpPr>
        <p:spPr bwMode="auto">
          <a:xfrm>
            <a:off x="4369286" y="1959573"/>
            <a:ext cx="1726714" cy="467341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r>
              <a:rPr lang="en-US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τ</a:t>
            </a:r>
            <a:r>
              <a:rPr lang="en-US" sz="2400" b="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l-GR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2400" b="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X </a:t>
            </a:r>
            <a:r>
              <a:rPr lang="en-US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sz="1800" b="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529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6307" y="2889027"/>
            <a:ext cx="6359385" cy="2368773"/>
          </a:xfrm>
        </p:spPr>
        <p:txBody>
          <a:bodyPr>
            <a:noAutofit/>
          </a:bodyPr>
          <a:lstStyle/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r>
              <a:rPr lang="en-US" sz="3600" kern="0" dirty="0"/>
              <a:t>Magnetization Vector</a:t>
            </a:r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r>
              <a:rPr lang="en-US" sz="3600" dirty="0">
                <a:solidFill>
                  <a:srgbClr val="FF0000"/>
                </a:solidFill>
              </a:rPr>
              <a:t>Bloch Equation, T1 &amp; T2</a:t>
            </a:r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r>
              <a:rPr lang="en-US" sz="3600" dirty="0"/>
              <a:t>Spin Echo</a:t>
            </a:r>
            <a:endParaRPr lang="en-US" sz="3600" kern="0" dirty="0"/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endParaRPr lang="en-US" sz="3600" dirty="0"/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79947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MI Schedule for F21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992355" y="1539625"/>
          <a:ext cx="10363200" cy="4850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2431">
                  <a:extLst>
                    <a:ext uri="{9D8B030D-6E8A-4147-A177-3AD203B41FA5}">
                      <a16:colId xmlns:a16="http://schemas.microsoft.com/office/drawing/2014/main" val="1553029894"/>
                    </a:ext>
                  </a:extLst>
                </a:gridCol>
                <a:gridCol w="3681009">
                  <a:extLst>
                    <a:ext uri="{9D8B030D-6E8A-4147-A177-3AD203B41FA5}">
                      <a16:colId xmlns:a16="http://schemas.microsoft.com/office/drawing/2014/main" val="63396358"/>
                    </a:ext>
                  </a:extLst>
                </a:gridCol>
                <a:gridCol w="876727">
                  <a:extLst>
                    <a:ext uri="{9D8B030D-6E8A-4147-A177-3AD203B41FA5}">
                      <a16:colId xmlns:a16="http://schemas.microsoft.com/office/drawing/2014/main" val="977348966"/>
                    </a:ext>
                  </a:extLst>
                </a:gridCol>
                <a:gridCol w="4823033">
                  <a:extLst>
                    <a:ext uri="{9D8B030D-6E8A-4147-A177-3AD203B41FA5}">
                      <a16:colId xmlns:a16="http://schemas.microsoft.com/office/drawing/2014/main" val="28703604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00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08/31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Introduction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09/03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Neuron, Network &amp; Backpropagation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4722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09/07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No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09/10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Hands-on 1: Python,</a:t>
                      </a:r>
                      <a:r>
                        <a:rPr lang="en-US" sz="1400" b="1" baseline="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Colab, &amp; TensorF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272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09/14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Architectures &amp; Training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09/19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Hands-on 2: MNIST Classification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5930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09/21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Image Quality I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09/24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 Physics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340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09/28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 Reconstruction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10/01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Deep CT Reconstruction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325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10/05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Hands-on 3: CT Networks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10/08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More CT Contents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5902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10/12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MRI Physics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10/15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Spin-Echo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3794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10/19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K-Space Theorem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10/22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More MRI Contents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988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10/26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Mid</a:t>
                      </a:r>
                      <a:r>
                        <a:rPr lang="en-US" sz="1400" b="1" kern="1200" baseline="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Exam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10/29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Deep MRI Reconstruction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7392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11/02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Hands-on 4: MRI Networks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11/05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Nuclear Physics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9698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11/09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Nuclear Imaging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11/12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 Imaging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68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11/16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Optical Imaging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11/19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Multimodality Imaging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98999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11/23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Hands-on 5: Image Conversion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11/26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Thanksgiving</a:t>
                      </a:r>
                      <a:endParaRPr lang="en-US" sz="1400" b="1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270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11/30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Image Quality II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12/03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Stability, Interpretability, &amp; Others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0781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12/07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Overview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12/10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Exam</a:t>
                      </a:r>
                      <a:endParaRPr lang="en-US" sz="1400" b="1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34702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BB7FDAE-7540-46E2-AA82-45E539EF2D48}"/>
              </a:ext>
            </a:extLst>
          </p:cNvPr>
          <p:cNvSpPr txBox="1"/>
          <p:nvPr/>
        </p:nvSpPr>
        <p:spPr>
          <a:xfrm>
            <a:off x="1018040" y="6419115"/>
            <a:ext cx="10363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b="1" dirty="0">
                <a:solidFill>
                  <a:srgbClr val="00B050"/>
                </a:solidFill>
              </a:rPr>
              <a:t>Office Hour: Teaching Day 5-6pm: </a:t>
            </a:r>
            <a:r>
              <a:rPr lang="en-US" sz="1400" b="1" dirty="0">
                <a:solidFill>
                  <a:srgbClr val="FF0000"/>
                </a:solidFill>
              </a:rPr>
              <a:t>https://rensselaer.webex.com/meet/wangg6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55F6A0-E51C-4D9C-A3F0-93448C9A700D}"/>
              </a:ext>
            </a:extLst>
          </p:cNvPr>
          <p:cNvSpPr/>
          <p:nvPr/>
        </p:nvSpPr>
        <p:spPr>
          <a:xfrm>
            <a:off x="-1" y="1860114"/>
            <a:ext cx="12191999" cy="2100482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33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Bloch Eqs. in the Rotating Frame</a:t>
            </a:r>
          </a:p>
        </p:txBody>
      </p:sp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6797076"/>
              </p:ext>
            </p:extLst>
          </p:nvPr>
        </p:nvGraphicFramePr>
        <p:xfrm>
          <a:off x="965377" y="1817401"/>
          <a:ext cx="6019800" cy="8327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838" r:id="rId3" imgW="2311796" imgH="355997" progId="CorelEquation">
                  <p:embed/>
                </p:oleObj>
              </mc:Choice>
              <mc:Fallback>
                <p:oleObj r:id="rId3" imgW="2311796" imgH="355997" progId="CorelEquation">
                  <p:embed/>
                  <p:pic>
                    <p:nvPicPr>
                      <p:cNvPr id="18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5377" y="1817401"/>
                        <a:ext cx="6019800" cy="832716"/>
                      </a:xfrm>
                      <a:prstGeom prst="rect">
                        <a:avLst/>
                      </a:prstGeom>
                      <a:solidFill>
                        <a:srgbClr val="F682AB"/>
                      </a:solidFill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Curved Connector 5"/>
          <p:cNvCxnSpPr>
            <a:stCxn id="13" idx="1"/>
            <a:endCxn id="9" idx="1"/>
          </p:cNvCxnSpPr>
          <p:nvPr/>
        </p:nvCxnSpPr>
        <p:spPr bwMode="auto">
          <a:xfrm rot="10800000">
            <a:off x="965377" y="2233760"/>
            <a:ext cx="8626" cy="2694073"/>
          </a:xfrm>
          <a:prstGeom prst="curvedConnector3">
            <a:avLst>
              <a:gd name="adj1" fmla="val 2750128"/>
            </a:avLst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</p:spPr>
      </p:cxnSp>
      <p:sp>
        <p:nvSpPr>
          <p:cNvPr id="13" name="Rectangle 12"/>
          <p:cNvSpPr/>
          <p:nvPr/>
        </p:nvSpPr>
        <p:spPr bwMode="auto">
          <a:xfrm>
            <a:off x="974003" y="3356748"/>
            <a:ext cx="6019800" cy="3142167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800" dirty="0" err="1"/>
          </a:p>
        </p:txBody>
      </p:sp>
      <p:graphicFrame>
        <p:nvGraphicFramePr>
          <p:cNvPr id="1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8849492"/>
              </p:ext>
            </p:extLst>
          </p:nvPr>
        </p:nvGraphicFramePr>
        <p:xfrm>
          <a:off x="1450075" y="3547337"/>
          <a:ext cx="4857750" cy="68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839" name="Equation" r:id="rId5" imgW="3048396" imgH="432197" progId="Equation.3">
                  <p:embed/>
                </p:oleObj>
              </mc:Choice>
              <mc:Fallback>
                <p:oleObj name="Equation" r:id="rId5" imgW="3048396" imgH="432197" progId="Equation.3">
                  <p:embed/>
                  <p:pic>
                    <p:nvPicPr>
                      <p:cNvPr id="3174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50075" y="3547337"/>
                        <a:ext cx="4857750" cy="682625"/>
                      </a:xfrm>
                      <a:prstGeom prst="rect">
                        <a:avLst/>
                      </a:prstGeom>
                      <a:solidFill>
                        <a:srgbClr val="F682AB"/>
                      </a:solidFill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4139867"/>
              </p:ext>
            </p:extLst>
          </p:nvPr>
        </p:nvGraphicFramePr>
        <p:xfrm>
          <a:off x="1805820" y="4525129"/>
          <a:ext cx="4146261" cy="7215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840" name="Equation" r:id="rId7" imgW="2464196" imgH="432197" progId="Equation.3">
                  <p:embed/>
                </p:oleObj>
              </mc:Choice>
              <mc:Fallback>
                <p:oleObj name="Equation" r:id="rId7" imgW="2464196" imgH="432197" progId="Equation.3">
                  <p:embed/>
                  <p:pic>
                    <p:nvPicPr>
                      <p:cNvPr id="3174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5820" y="4525129"/>
                        <a:ext cx="4146261" cy="721591"/>
                      </a:xfrm>
                      <a:prstGeom prst="rect">
                        <a:avLst/>
                      </a:prstGeom>
                      <a:solidFill>
                        <a:srgbClr val="F682AB"/>
                      </a:solidFill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6986350"/>
              </p:ext>
            </p:extLst>
          </p:nvPr>
        </p:nvGraphicFramePr>
        <p:xfrm>
          <a:off x="1870762" y="5541887"/>
          <a:ext cx="4016375" cy="7706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841" name="Equation" r:id="rId9" imgW="2387996" imgH="457597" progId="Equation.3">
                  <p:embed/>
                </p:oleObj>
              </mc:Choice>
              <mc:Fallback>
                <p:oleObj name="Equation" r:id="rId9" imgW="2387996" imgH="457597" progId="Equation.3">
                  <p:embed/>
                  <p:pic>
                    <p:nvPicPr>
                      <p:cNvPr id="31748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70762" y="5541887"/>
                        <a:ext cx="4016375" cy="770659"/>
                      </a:xfrm>
                      <a:prstGeom prst="rect">
                        <a:avLst/>
                      </a:prstGeom>
                      <a:solidFill>
                        <a:srgbClr val="F682AB"/>
                      </a:solidFill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16"/>
          <p:cNvSpPr/>
          <p:nvPr/>
        </p:nvSpPr>
        <p:spPr bwMode="auto">
          <a:xfrm>
            <a:off x="2386450" y="3608052"/>
            <a:ext cx="2553011" cy="539506"/>
          </a:xfrm>
          <a:prstGeom prst="rect">
            <a:avLst/>
          </a:prstGeom>
          <a:solidFill>
            <a:srgbClr val="FF66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800" dirty="0" err="1"/>
          </a:p>
        </p:txBody>
      </p:sp>
      <p:sp>
        <p:nvSpPr>
          <p:cNvPr id="18" name="Rectangle 17"/>
          <p:cNvSpPr/>
          <p:nvPr/>
        </p:nvSpPr>
        <p:spPr bwMode="auto">
          <a:xfrm>
            <a:off x="2844683" y="4616172"/>
            <a:ext cx="2225702" cy="539506"/>
          </a:xfrm>
          <a:prstGeom prst="rect">
            <a:avLst/>
          </a:prstGeom>
          <a:solidFill>
            <a:srgbClr val="FF66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800" dirty="0" err="1"/>
          </a:p>
        </p:txBody>
      </p:sp>
      <p:sp>
        <p:nvSpPr>
          <p:cNvPr id="19" name="Rectangle 18"/>
          <p:cNvSpPr/>
          <p:nvPr/>
        </p:nvSpPr>
        <p:spPr bwMode="auto">
          <a:xfrm>
            <a:off x="2912627" y="5657462"/>
            <a:ext cx="2026834" cy="539506"/>
          </a:xfrm>
          <a:prstGeom prst="rect">
            <a:avLst/>
          </a:prstGeom>
          <a:solidFill>
            <a:srgbClr val="FF66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800" dirty="0" err="1"/>
          </a:p>
        </p:txBody>
      </p:sp>
      <p:pic>
        <p:nvPicPr>
          <p:cNvPr id="20" name="Picture 2" descr="http://bigwww.epfl.ch/guerquin/thesis/chap1/threeD3rdcase.png">
            <a:hlinkClick r:id="rId11"/>
          </p:cNvPr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8263242" y="1426464"/>
            <a:ext cx="2285061" cy="2247425"/>
          </a:xfrm>
          <a:prstGeom prst="rect">
            <a:avLst/>
          </a:prstGeom>
          <a:noFill/>
        </p:spPr>
      </p:pic>
      <p:pic>
        <p:nvPicPr>
          <p:cNvPr id="21" name="Picture 4" descr="http://mrsrl.stanford.edu/~brian/bloch/excitation.jpg">
            <a:hlinkClick r:id="rId13"/>
          </p:cNvPr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8263242" y="3906997"/>
            <a:ext cx="2397970" cy="2462491"/>
          </a:xfrm>
          <a:prstGeom prst="rect">
            <a:avLst/>
          </a:prstGeom>
          <a:noFill/>
        </p:spPr>
      </p:pic>
      <p:cxnSp>
        <p:nvCxnSpPr>
          <p:cNvPr id="25" name="Curved Connector 5"/>
          <p:cNvCxnSpPr>
            <a:stCxn id="21" idx="3"/>
            <a:endCxn id="20" idx="3"/>
          </p:cNvCxnSpPr>
          <p:nvPr/>
        </p:nvCxnSpPr>
        <p:spPr bwMode="auto">
          <a:xfrm flipH="1" flipV="1">
            <a:off x="10548303" y="2550177"/>
            <a:ext cx="112909" cy="2588066"/>
          </a:xfrm>
          <a:prstGeom prst="curvedConnector3">
            <a:avLst>
              <a:gd name="adj1" fmla="val -202464"/>
            </a:avLst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1198390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Flip Angle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069" y="1927897"/>
            <a:ext cx="8407190" cy="4172107"/>
          </a:xfrm>
          <a:prstGeom prst="rect">
            <a:avLst/>
          </a:prstGeom>
        </p:spPr>
      </p:pic>
      <p:sp>
        <p:nvSpPr>
          <p:cNvPr id="7" name="Text Box 1066"/>
          <p:cNvSpPr txBox="1">
            <a:spLocks noChangeArrowheads="1"/>
          </p:cNvSpPr>
          <p:nvPr/>
        </p:nvSpPr>
        <p:spPr bwMode="auto">
          <a:xfrm>
            <a:off x="4395321" y="2684135"/>
            <a:ext cx="185980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US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ω</a:t>
            </a:r>
            <a:r>
              <a:rPr lang="en-US" sz="1800" b="1" baseline="-25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.t</a:t>
            </a:r>
            <a:r>
              <a:rPr lang="en-US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γ B</a:t>
            </a:r>
            <a:r>
              <a:rPr lang="en-US" sz="1800" b="1" baseline="-25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.t</a:t>
            </a:r>
            <a:endParaRPr lang="en-US" sz="18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Box 1069"/>
          <p:cNvSpPr txBox="1">
            <a:spLocks noChangeArrowheads="1"/>
          </p:cNvSpPr>
          <p:nvPr/>
        </p:nvSpPr>
        <p:spPr bwMode="auto">
          <a:xfrm>
            <a:off x="7131624" y="2545636"/>
            <a:ext cx="13709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US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90° (90°pulse)</a:t>
            </a:r>
          </a:p>
        </p:txBody>
      </p:sp>
      <p:sp>
        <p:nvSpPr>
          <p:cNvPr id="10" name="Text Box 1069"/>
          <p:cNvSpPr txBox="1">
            <a:spLocks noChangeArrowheads="1"/>
          </p:cNvSpPr>
          <p:nvPr/>
        </p:nvSpPr>
        <p:spPr bwMode="auto">
          <a:xfrm>
            <a:off x="10324329" y="2530168"/>
            <a:ext cx="158693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US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180° (180°pulse)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767662-F518-439D-B072-22A7A7CC6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328" y="3127384"/>
            <a:ext cx="3742732" cy="100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753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T1 &amp; T2 Relaxation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1438" y="2670396"/>
            <a:ext cx="5930562" cy="2828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226" y="1508095"/>
            <a:ext cx="637222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511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sz="4400" dirty="0"/>
              <a:t>Longitudinal Relaxation (M</a:t>
            </a:r>
            <a:r>
              <a:rPr lang="en-US" sz="4400" baseline="-25000" dirty="0"/>
              <a:t>Z</a:t>
            </a:r>
            <a:r>
              <a:rPr lang="en-US" sz="4400" dirty="0"/>
              <a:t>)</a:t>
            </a:r>
          </a:p>
        </p:txBody>
      </p:sp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3" cstate="print"/>
          <a:srcRect l="12405" t="32530" r="30182" b="48416"/>
          <a:stretch>
            <a:fillRect/>
          </a:stretch>
        </p:blipFill>
        <p:spPr bwMode="auto">
          <a:xfrm>
            <a:off x="2036764" y="1426465"/>
            <a:ext cx="8016875" cy="2092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1749" name="Picture 5"/>
          <p:cNvPicPr>
            <a:picLocks noChangeAspect="1" noChangeArrowheads="1"/>
          </p:cNvPicPr>
          <p:nvPr/>
        </p:nvPicPr>
        <p:blipFill>
          <a:blip r:embed="rId4" cstate="print"/>
          <a:srcRect l="15198" t="19328" r="56853" b="54059"/>
          <a:stretch>
            <a:fillRect/>
          </a:stretch>
        </p:blipFill>
        <p:spPr bwMode="auto">
          <a:xfrm>
            <a:off x="2036764" y="3519144"/>
            <a:ext cx="3559175" cy="2541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1750" name="Picture 6"/>
          <p:cNvPicPr>
            <a:picLocks noChangeAspect="1" noChangeArrowheads="1"/>
          </p:cNvPicPr>
          <p:nvPr/>
        </p:nvPicPr>
        <p:blipFill>
          <a:blip r:embed="rId4" cstate="print"/>
          <a:srcRect l="11507" t="45290" r="57927" b="29753"/>
          <a:stretch>
            <a:fillRect/>
          </a:stretch>
        </p:blipFill>
        <p:spPr bwMode="auto">
          <a:xfrm>
            <a:off x="5578476" y="3327058"/>
            <a:ext cx="4475163" cy="274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1751" name="Text Box 7"/>
          <p:cNvSpPr txBox="1">
            <a:spLocks noChangeArrowheads="1"/>
          </p:cNvSpPr>
          <p:nvPr/>
        </p:nvSpPr>
        <p:spPr bwMode="auto">
          <a:xfrm>
            <a:off x="2036764" y="6148973"/>
            <a:ext cx="801687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b="1">
                <a:solidFill>
                  <a:srgbClr val="000000"/>
                </a:solidFill>
                <a:ea typeface="ＭＳ Ｐゴシック"/>
                <a:cs typeface="Arial" charset="0"/>
              </a:rPr>
              <a:t>General Case: M</a:t>
            </a:r>
            <a:r>
              <a:rPr lang="en-US" sz="2000" b="1" baseline="-25000">
                <a:solidFill>
                  <a:srgbClr val="000000"/>
                </a:solidFill>
                <a:ea typeface="ＭＳ Ｐゴシック"/>
                <a:cs typeface="Arial" charset="0"/>
              </a:rPr>
              <a:t>z</a:t>
            </a:r>
            <a:r>
              <a:rPr lang="en-US" sz="2000" b="1">
                <a:solidFill>
                  <a:srgbClr val="000000"/>
                </a:solidFill>
                <a:ea typeface="ＭＳ Ｐゴシック"/>
                <a:cs typeface="Arial" charset="0"/>
              </a:rPr>
              <a:t>(t) = M</a:t>
            </a:r>
            <a:r>
              <a:rPr lang="en-US" sz="2000" b="1" baseline="-25000">
                <a:solidFill>
                  <a:srgbClr val="000000"/>
                </a:solidFill>
                <a:ea typeface="ＭＳ Ｐゴシック"/>
                <a:cs typeface="Arial" charset="0"/>
              </a:rPr>
              <a:t>0</a:t>
            </a:r>
            <a:r>
              <a:rPr lang="en-US" sz="2000" b="1">
                <a:solidFill>
                  <a:srgbClr val="000000"/>
                </a:solidFill>
                <a:ea typeface="ＭＳ Ｐゴシック"/>
                <a:cs typeface="Arial" charset="0"/>
              </a:rPr>
              <a:t>[1-exp(-t/T</a:t>
            </a:r>
            <a:r>
              <a:rPr lang="en-US" sz="2000" b="1" baseline="-25000">
                <a:solidFill>
                  <a:srgbClr val="000000"/>
                </a:solidFill>
                <a:ea typeface="ＭＳ Ｐゴシック"/>
                <a:cs typeface="Arial" charset="0"/>
              </a:rPr>
              <a:t>1</a:t>
            </a:r>
            <a:r>
              <a:rPr lang="en-US" sz="2000" b="1">
                <a:solidFill>
                  <a:srgbClr val="000000"/>
                </a:solidFill>
                <a:ea typeface="ＭＳ Ｐゴシック"/>
                <a:cs typeface="Arial" charset="0"/>
              </a:rPr>
              <a:t>)]+M</a:t>
            </a:r>
            <a:r>
              <a:rPr lang="en-US" sz="2000" b="1" baseline="-25000">
                <a:solidFill>
                  <a:srgbClr val="000000"/>
                </a:solidFill>
                <a:ea typeface="ＭＳ Ｐゴシック"/>
                <a:cs typeface="Arial" charset="0"/>
              </a:rPr>
              <a:t>0</a:t>
            </a:r>
            <a:r>
              <a:rPr lang="en-US" sz="2000" b="1">
                <a:solidFill>
                  <a:srgbClr val="000000"/>
                </a:solidFill>
                <a:ea typeface="ＭＳ Ｐゴシック"/>
                <a:cs typeface="Arial" charset="0"/>
              </a:rPr>
              <a:t>cos</a:t>
            </a:r>
            <a:r>
              <a:rPr lang="en-US" sz="2000" b="1">
                <a:solidFill>
                  <a:srgbClr val="000000"/>
                </a:solidFill>
                <a:ea typeface="ＭＳ Ｐゴシック"/>
                <a:cs typeface="Arial" charset="0"/>
                <a:sym typeface="Symbol" pitchFamily="18" charset="2"/>
              </a:rPr>
              <a:t> exp</a:t>
            </a:r>
            <a:r>
              <a:rPr lang="en-US" sz="2000" b="1">
                <a:solidFill>
                  <a:srgbClr val="000000"/>
                </a:solidFill>
                <a:ea typeface="ＭＳ Ｐゴシック"/>
                <a:cs typeface="Arial" charset="0"/>
              </a:rPr>
              <a:t>(-t/T</a:t>
            </a:r>
            <a:r>
              <a:rPr lang="en-US" sz="2000" b="1" baseline="-25000">
                <a:solidFill>
                  <a:srgbClr val="000000"/>
                </a:solidFill>
                <a:ea typeface="ＭＳ Ｐゴシック"/>
                <a:cs typeface="Arial" charset="0"/>
              </a:rPr>
              <a:t>1</a:t>
            </a:r>
            <a:r>
              <a:rPr lang="en-US" sz="2000" b="1">
                <a:solidFill>
                  <a:srgbClr val="000000"/>
                </a:solidFill>
                <a:ea typeface="ＭＳ Ｐゴシック"/>
                <a:cs typeface="Arial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004122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6" name="Picture 4"/>
          <p:cNvPicPr>
            <a:picLocks noChangeAspect="1" noChangeArrowheads="1"/>
          </p:cNvPicPr>
          <p:nvPr/>
        </p:nvPicPr>
        <p:blipFill>
          <a:blip r:embed="rId3" cstate="print"/>
          <a:srcRect l="15479" t="35568" r="27539" b="39474"/>
          <a:stretch>
            <a:fillRect/>
          </a:stretch>
        </p:blipFill>
        <p:spPr bwMode="auto">
          <a:xfrm>
            <a:off x="2036764" y="1038226"/>
            <a:ext cx="8016875" cy="2633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7" name="Picture 5"/>
          <p:cNvPicPr>
            <a:picLocks noChangeAspect="1" noChangeArrowheads="1"/>
          </p:cNvPicPr>
          <p:nvPr/>
        </p:nvPicPr>
        <p:blipFill>
          <a:blip r:embed="rId4" cstate="print"/>
          <a:srcRect l="14143" t="21832" r="54623" b="47722"/>
          <a:stretch>
            <a:fillRect/>
          </a:stretch>
        </p:blipFill>
        <p:spPr bwMode="auto">
          <a:xfrm>
            <a:off x="2036763" y="3560763"/>
            <a:ext cx="3821112" cy="279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8" name="Picture 6"/>
          <p:cNvPicPr>
            <a:picLocks noChangeAspect="1" noChangeArrowheads="1"/>
          </p:cNvPicPr>
          <p:nvPr/>
        </p:nvPicPr>
        <p:blipFill>
          <a:blip r:embed="rId4" cstate="print"/>
          <a:srcRect l="14143" t="50998" r="54623" b="23915"/>
          <a:stretch>
            <a:fillRect/>
          </a:stretch>
        </p:blipFill>
        <p:spPr bwMode="auto">
          <a:xfrm>
            <a:off x="5424488" y="3554414"/>
            <a:ext cx="4629150" cy="2789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3799" name="Text Box 7"/>
          <p:cNvSpPr txBox="1">
            <a:spLocks noChangeArrowheads="1"/>
          </p:cNvSpPr>
          <p:nvPr/>
        </p:nvSpPr>
        <p:spPr bwMode="auto">
          <a:xfrm>
            <a:off x="2036763" y="6388100"/>
            <a:ext cx="801687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b="1" dirty="0">
                <a:solidFill>
                  <a:srgbClr val="000000"/>
                </a:solidFill>
                <a:ea typeface="ＭＳ Ｐゴシック"/>
                <a:cs typeface="Arial" charset="0"/>
              </a:rPr>
              <a:t>General Case: </a:t>
            </a:r>
            <a:r>
              <a:rPr lang="en-US" sz="2000" b="1" dirty="0" err="1">
                <a:solidFill>
                  <a:srgbClr val="000000"/>
                </a:solidFill>
                <a:ea typeface="ＭＳ Ｐゴシック"/>
                <a:cs typeface="Arial" charset="0"/>
              </a:rPr>
              <a:t>M</a:t>
            </a:r>
            <a:r>
              <a:rPr lang="en-US" sz="2000" b="1" baseline="-25000" dirty="0" err="1">
                <a:solidFill>
                  <a:srgbClr val="000000"/>
                </a:solidFill>
                <a:ea typeface="ＭＳ Ｐゴシック"/>
                <a:cs typeface="Arial" charset="0"/>
              </a:rPr>
              <a:t>xy</a:t>
            </a:r>
            <a:r>
              <a:rPr lang="en-US" sz="2000" b="1" dirty="0">
                <a:solidFill>
                  <a:srgbClr val="000000"/>
                </a:solidFill>
                <a:ea typeface="ＭＳ Ｐゴシック"/>
                <a:cs typeface="Arial" charset="0"/>
              </a:rPr>
              <a:t>(t) = M</a:t>
            </a:r>
            <a:r>
              <a:rPr lang="en-US" sz="2000" b="1" baseline="-25000" dirty="0">
                <a:solidFill>
                  <a:srgbClr val="000000"/>
                </a:solidFill>
                <a:ea typeface="ＭＳ Ｐゴシック"/>
                <a:cs typeface="Arial" charset="0"/>
              </a:rPr>
              <a:t>0</a:t>
            </a:r>
            <a:r>
              <a:rPr lang="en-US" sz="2000" b="1" dirty="0">
                <a:solidFill>
                  <a:srgbClr val="000000"/>
                </a:solidFill>
                <a:ea typeface="ＭＳ Ｐゴシック"/>
                <a:cs typeface="Arial" charset="0"/>
              </a:rPr>
              <a:t>sin</a:t>
            </a:r>
            <a:r>
              <a:rPr lang="en-US" sz="2000" b="1" dirty="0">
                <a:solidFill>
                  <a:srgbClr val="000000"/>
                </a:solidFill>
                <a:ea typeface="ＭＳ Ｐゴシック"/>
                <a:cs typeface="Arial" charset="0"/>
                <a:sym typeface="Symbol" pitchFamily="18" charset="2"/>
              </a:rPr>
              <a:t> </a:t>
            </a:r>
            <a:r>
              <a:rPr lang="en-US" sz="2000" b="1" dirty="0" err="1">
                <a:solidFill>
                  <a:srgbClr val="000000"/>
                </a:solidFill>
                <a:ea typeface="ＭＳ Ｐゴシック"/>
                <a:cs typeface="Arial" charset="0"/>
                <a:sym typeface="Symbol" pitchFamily="18" charset="2"/>
              </a:rPr>
              <a:t>exp</a:t>
            </a:r>
            <a:r>
              <a:rPr lang="en-US" sz="2000" b="1" dirty="0">
                <a:solidFill>
                  <a:srgbClr val="000000"/>
                </a:solidFill>
                <a:ea typeface="ＭＳ Ｐゴシック"/>
                <a:cs typeface="Arial" charset="0"/>
              </a:rPr>
              <a:t>(-t/T</a:t>
            </a:r>
            <a:r>
              <a:rPr lang="en-US" sz="2000" b="1" baseline="-25000" dirty="0">
                <a:solidFill>
                  <a:srgbClr val="000000"/>
                </a:solidFill>
                <a:ea typeface="ＭＳ Ｐゴシック"/>
                <a:cs typeface="Arial" charset="0"/>
              </a:rPr>
              <a:t>2</a:t>
            </a:r>
            <a:r>
              <a:rPr lang="en-US" sz="2000" b="1" dirty="0">
                <a:solidFill>
                  <a:srgbClr val="000000"/>
                </a:solidFill>
                <a:ea typeface="ＭＳ Ｐゴシック"/>
                <a:cs typeface="Arial" charset="0"/>
              </a:rPr>
              <a:t>)</a:t>
            </a: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12192000" cy="1319842"/>
          </a:xfrm>
        </p:spPr>
        <p:txBody>
          <a:bodyPr/>
          <a:lstStyle/>
          <a:p>
            <a:pPr algn="ctr" eaLnBrk="1" hangingPunct="1"/>
            <a:r>
              <a:rPr lang="en-US" sz="4400" dirty="0"/>
              <a:t>Transverse Relaxation (</a:t>
            </a:r>
            <a:r>
              <a:rPr lang="en-US" sz="4400" dirty="0" err="1"/>
              <a:t>M</a:t>
            </a:r>
            <a:r>
              <a:rPr lang="en-US" sz="4400" baseline="-25000" dirty="0" err="1"/>
              <a:t>xy</a:t>
            </a:r>
            <a:r>
              <a:rPr lang="en-US" sz="4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543052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02589"/>
          </a:xfrm>
        </p:spPr>
        <p:txBody>
          <a:bodyPr/>
          <a:lstStyle/>
          <a:p>
            <a:r>
              <a:rPr lang="en-US" sz="4400" dirty="0"/>
              <a:t>T1 &amp; T2 Relaxation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316982" y="2350281"/>
            <a:ext cx="6087285" cy="380703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411480" indent="-342900" algn="l" rtl="0" eaLnBrk="1" latinLnBrk="0" hangingPunct="1">
              <a:spcBef>
                <a:spcPts val="700"/>
              </a:spcBef>
              <a:buClrTx/>
              <a:buSzPct val="95000"/>
              <a:buFont typeface="Arial" panose="020B0604020202020204" pitchFamily="34" charset="0"/>
              <a:buChar char="•"/>
              <a:defRPr kumimoji="0" sz="3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0664" indent="-285750" algn="l" rtl="0" eaLnBrk="1" latinLnBrk="0" hangingPunct="1">
              <a:spcBef>
                <a:spcPct val="20000"/>
              </a:spcBef>
              <a:buClrTx/>
              <a:buSzPct val="90000"/>
              <a:buFont typeface="Arial" panose="020B0604020202020204" pitchFamily="34" charset="0"/>
              <a:buChar char="•"/>
              <a:defRPr kumimoji="0" sz="26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kumimoji="0" sz="24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61872" indent="-228600" algn="l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kumimoji="0" sz="22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481328" indent="-210312" algn="l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kumimoji="0"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fontAlgn="auto">
              <a:spcAft>
                <a:spcPts val="0"/>
              </a:spcAft>
            </a:pPr>
            <a:r>
              <a:rPr lang="en-US" sz="2000" dirty="0"/>
              <a:t>T1-Relaxation: </a:t>
            </a:r>
            <a:r>
              <a:rPr lang="en-US" sz="2000" u="sng" dirty="0"/>
              <a:t>Recovery</a:t>
            </a:r>
          </a:p>
          <a:p>
            <a:pPr lvl="1" fontAlgn="auto">
              <a:spcAft>
                <a:spcPts val="0"/>
              </a:spcAft>
            </a:pPr>
            <a:r>
              <a:rPr lang="en-US" sz="2000" dirty="0"/>
              <a:t>Recovery of longitudinal component of M</a:t>
            </a:r>
          </a:p>
          <a:p>
            <a:pPr lvl="1" fontAlgn="auto">
              <a:spcAft>
                <a:spcPts val="0"/>
              </a:spcAft>
            </a:pPr>
            <a:r>
              <a:rPr lang="en-US" sz="2000" dirty="0"/>
              <a:t>T1 time refers to 63% recovery</a:t>
            </a:r>
          </a:p>
          <a:p>
            <a:pPr lvl="1" fontAlgn="auto">
              <a:spcAft>
                <a:spcPts val="0"/>
              </a:spcAft>
            </a:pPr>
            <a:r>
              <a:rPr lang="en-US" sz="2000" dirty="0">
                <a:solidFill>
                  <a:schemeClr val="accent2"/>
                </a:solidFill>
              </a:rPr>
              <a:t>Spin-Lattice interactions</a:t>
            </a:r>
            <a:endParaRPr lang="en-US" sz="2000" dirty="0"/>
          </a:p>
          <a:p>
            <a:pPr marL="454914" lvl="1" indent="0" fontAlgn="auto">
              <a:spcAft>
                <a:spcPts val="0"/>
              </a:spcAft>
              <a:buNone/>
            </a:pPr>
            <a:endParaRPr lang="en-US" sz="2000" dirty="0"/>
          </a:p>
          <a:p>
            <a:pPr fontAlgn="auto">
              <a:spcAft>
                <a:spcPts val="0"/>
              </a:spcAft>
            </a:pPr>
            <a:r>
              <a:rPr lang="en-US" sz="2000" dirty="0"/>
              <a:t>T2-Relaxation: </a:t>
            </a:r>
            <a:r>
              <a:rPr lang="en-US" sz="2000" u="sng" dirty="0"/>
              <a:t>Dephasing</a:t>
            </a:r>
          </a:p>
          <a:p>
            <a:pPr lvl="1" fontAlgn="auto">
              <a:spcAft>
                <a:spcPts val="0"/>
              </a:spcAft>
            </a:pPr>
            <a:r>
              <a:rPr lang="en-US" sz="2000" dirty="0"/>
              <a:t>Loss of transverse magnetization </a:t>
            </a:r>
            <a:r>
              <a:rPr lang="en-US" sz="2000" dirty="0" err="1"/>
              <a:t>M</a:t>
            </a:r>
            <a:r>
              <a:rPr lang="en-US" sz="2000" baseline="-25000" dirty="0" err="1"/>
              <a:t>xy</a:t>
            </a:r>
            <a:endParaRPr lang="en-US" sz="2000" baseline="-25000" dirty="0"/>
          </a:p>
          <a:p>
            <a:pPr lvl="1" fontAlgn="auto">
              <a:spcAft>
                <a:spcPts val="0"/>
              </a:spcAft>
            </a:pPr>
            <a:r>
              <a:rPr lang="en-US" sz="2000" dirty="0"/>
              <a:t>T2 time’ refers to 37% loss</a:t>
            </a:r>
          </a:p>
          <a:p>
            <a:pPr lvl="1" fontAlgn="auto">
              <a:spcAft>
                <a:spcPts val="0"/>
              </a:spcAft>
            </a:pPr>
            <a:r>
              <a:rPr lang="en-US" sz="2000" dirty="0">
                <a:solidFill>
                  <a:schemeClr val="accent2"/>
                </a:solidFill>
              </a:rPr>
              <a:t>Spin-spin interactions, and more</a:t>
            </a:r>
            <a:endParaRPr lang="en-US" sz="2000" dirty="0"/>
          </a:p>
        </p:txBody>
      </p:sp>
      <p:pic>
        <p:nvPicPr>
          <p:cNvPr id="5" name="Picture 4" descr="t1_t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54776" y="1533696"/>
            <a:ext cx="3833813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9391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1" y="1377336"/>
            <a:ext cx="8852553" cy="4728693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81819"/>
          </a:xfrm>
        </p:spPr>
        <p:txBody>
          <a:bodyPr/>
          <a:lstStyle/>
          <a:p>
            <a:pPr algn="ctr"/>
            <a:r>
              <a:rPr lang="en-US" sz="4400" dirty="0"/>
              <a:t>T2</a:t>
            </a:r>
            <a:r>
              <a:rPr lang="en-US" sz="4400" baseline="30000" dirty="0"/>
              <a:t>+</a:t>
            </a:r>
            <a:r>
              <a:rPr lang="en-US" sz="4400" dirty="0"/>
              <a:t> &amp; 2*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3717986" y="6182228"/>
            <a:ext cx="270545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just">
              <a:defRPr/>
            </a:pPr>
            <a:r>
              <a:rPr lang="en-US" altLang="en-US" sz="1600" b="1" dirty="0">
                <a:solidFill>
                  <a:srgbClr val="00B05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Constant Inhomogeneous Magnetic Field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743357" y="6182228"/>
            <a:ext cx="391026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Spin-spin interaction, Time-varying Inhomogeneous Magnetic Field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5896824" y="5289942"/>
            <a:ext cx="443620" cy="742384"/>
          </a:xfrm>
          <a:prstGeom prst="rect">
            <a:avLst/>
          </a:prstGeom>
          <a:solidFill>
            <a:srgbClr val="00B05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sz="1800" dirty="0" err="1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614137" y="5308049"/>
            <a:ext cx="403291" cy="742384"/>
          </a:xfrm>
          <a:prstGeom prst="rect">
            <a:avLst/>
          </a:prstGeom>
          <a:solidFill>
            <a:srgbClr val="FF000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sz="1800" dirty="0" err="1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0" name="Curved Connector 9"/>
          <p:cNvCxnSpPr>
            <a:stCxn id="2" idx="1"/>
            <a:endCxn id="6" idx="0"/>
          </p:cNvCxnSpPr>
          <p:nvPr/>
        </p:nvCxnSpPr>
        <p:spPr bwMode="auto">
          <a:xfrm rot="10800000" flipV="1">
            <a:off x="5070712" y="5661134"/>
            <a:ext cx="826113" cy="521094"/>
          </a:xfrm>
          <a:prstGeom prst="curvedConnector2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11" name="Curved Connector 10"/>
          <p:cNvCxnSpPr>
            <a:stCxn id="8" idx="3"/>
            <a:endCxn id="7" idx="0"/>
          </p:cNvCxnSpPr>
          <p:nvPr/>
        </p:nvCxnSpPr>
        <p:spPr bwMode="auto">
          <a:xfrm>
            <a:off x="7017428" y="5679241"/>
            <a:ext cx="1681062" cy="502987"/>
          </a:xfrm>
          <a:prstGeom prst="curvedConnector2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8396681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6307" y="2889027"/>
            <a:ext cx="6359385" cy="2368773"/>
          </a:xfrm>
        </p:spPr>
        <p:txBody>
          <a:bodyPr>
            <a:noAutofit/>
          </a:bodyPr>
          <a:lstStyle/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r>
              <a:rPr lang="en-US" sz="3600" kern="0" dirty="0"/>
              <a:t>Magnetization Vector</a:t>
            </a:r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r>
              <a:rPr lang="en-US" sz="3600" dirty="0"/>
              <a:t>Bloch Equation, T1 &amp; T2</a:t>
            </a:r>
            <a:endParaRPr lang="en-US" sz="3600" dirty="0">
              <a:solidFill>
                <a:srgbClr val="FF0000"/>
              </a:solidFill>
            </a:endParaRPr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r>
              <a:rPr lang="en-US" sz="3600" dirty="0">
                <a:solidFill>
                  <a:srgbClr val="FF0000"/>
                </a:solidFill>
              </a:rPr>
              <a:t>Spin Echo</a:t>
            </a:r>
            <a:endParaRPr lang="en-US" sz="3600" kern="0" dirty="0"/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endParaRPr lang="en-US" sz="3600" dirty="0"/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152250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Spin-Echo Idea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197" y="1508569"/>
            <a:ext cx="8263605" cy="527856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495600" y="6021288"/>
            <a:ext cx="576064" cy="64807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800" dirty="0" err="1"/>
          </a:p>
        </p:txBody>
      </p:sp>
    </p:spTree>
    <p:extLst>
      <p:ext uri="{BB962C8B-B14F-4D97-AF65-F5344CB8AC3E}">
        <p14:creationId xmlns:p14="http://schemas.microsoft.com/office/powerpoint/2010/main" val="40029774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110833"/>
          </a:xfrm>
        </p:spPr>
        <p:txBody>
          <a:bodyPr/>
          <a:lstStyle/>
          <a:p>
            <a:pPr algn="ctr"/>
            <a:r>
              <a:rPr lang="en-US" sz="4400" dirty="0"/>
              <a:t>Controlled Running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9891" y="2113978"/>
            <a:ext cx="1225083" cy="736600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sz="2000" dirty="0"/>
              <a:t>Starting Point</a:t>
            </a:r>
          </a:p>
        </p:txBody>
      </p:sp>
      <p:pic>
        <p:nvPicPr>
          <p:cNvPr id="2052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798" y="1314878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798" y="2041702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798" y="2768525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8294" y="1314878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6686" y="2041702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037" y="2768525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388294" y="4181153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836686" y="4907976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311037" y="5634800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987798" y="4181153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987798" y="4907976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http://upload.wikimedia.org/wikipedia/commons/thumb/b/b0/Running_icon_-_Noun_Project_17825.svg/1024px-Running_icon_-_Noun_Project_17825.svg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987798" y="5634800"/>
            <a:ext cx="895550" cy="8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 bwMode="auto">
          <a:xfrm rot="5400000">
            <a:off x="7325835" y="3245459"/>
            <a:ext cx="812800" cy="531133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endParaRPr lang="en-US" sz="1800" dirty="0" err="1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20" name="Right Arrow 19"/>
          <p:cNvSpPr/>
          <p:nvPr/>
        </p:nvSpPr>
        <p:spPr bwMode="auto">
          <a:xfrm>
            <a:off x="5300132" y="5076704"/>
            <a:ext cx="812800" cy="531133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endParaRPr lang="en-US" sz="1800" dirty="0" err="1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21" name="Right Arrow 20"/>
          <p:cNvSpPr/>
          <p:nvPr/>
        </p:nvSpPr>
        <p:spPr bwMode="auto">
          <a:xfrm>
            <a:off x="5452532" y="2329221"/>
            <a:ext cx="812800" cy="531133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endParaRPr lang="en-US" sz="1800" dirty="0" err="1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 bwMode="auto">
          <a:xfrm>
            <a:off x="8209845" y="2276457"/>
            <a:ext cx="1628421" cy="73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 eaLnBrk="1" hangingPunct="1">
              <a:defRPr/>
            </a:pPr>
            <a:r>
              <a:rPr lang="en-US" sz="2000" kern="0" dirty="0">
                <a:solidFill>
                  <a:srgbClr val="000000"/>
                </a:solidFill>
                <a:latin typeface="Arial"/>
                <a:ea typeface="ＭＳ Ｐゴシック"/>
              </a:rPr>
              <a:t>Different Mileage</a:t>
            </a:r>
          </a:p>
        </p:txBody>
      </p:sp>
      <p:sp>
        <p:nvSpPr>
          <p:cNvPr id="23" name="Content Placeholder 2"/>
          <p:cNvSpPr txBox="1">
            <a:spLocks/>
          </p:cNvSpPr>
          <p:nvPr/>
        </p:nvSpPr>
        <p:spPr bwMode="auto">
          <a:xfrm>
            <a:off x="8257886" y="4907976"/>
            <a:ext cx="1628421" cy="73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 eaLnBrk="1" hangingPunct="1">
              <a:defRPr/>
            </a:pPr>
            <a:r>
              <a:rPr lang="en-US" sz="2000" kern="0" dirty="0">
                <a:solidFill>
                  <a:srgbClr val="000000"/>
                </a:solidFill>
                <a:latin typeface="Arial"/>
                <a:ea typeface="ＭＳ Ｐゴシック"/>
              </a:rPr>
              <a:t>Direction Change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 bwMode="auto">
          <a:xfrm>
            <a:off x="2298221" y="4907976"/>
            <a:ext cx="1628421" cy="73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 eaLnBrk="1" hangingPunct="1">
              <a:defRPr/>
            </a:pPr>
            <a:r>
              <a:rPr lang="en-US" sz="2000" kern="0" dirty="0">
                <a:solidFill>
                  <a:srgbClr val="000000"/>
                </a:solidFill>
                <a:latin typeface="Arial"/>
                <a:ea typeface="ＭＳ Ｐゴシック"/>
              </a:rPr>
              <a:t>New Alignment</a:t>
            </a:r>
          </a:p>
        </p:txBody>
      </p:sp>
    </p:spTree>
    <p:extLst>
      <p:ext uri="{BB962C8B-B14F-4D97-AF65-F5344CB8AC3E}">
        <p14:creationId xmlns:p14="http://schemas.microsoft.com/office/powerpoint/2010/main" val="3143546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6307" y="2889027"/>
            <a:ext cx="6359385" cy="2368773"/>
          </a:xfrm>
        </p:spPr>
        <p:txBody>
          <a:bodyPr>
            <a:noAutofit/>
          </a:bodyPr>
          <a:lstStyle/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r>
              <a:rPr lang="en-US" sz="3600" kern="0" dirty="0">
                <a:solidFill>
                  <a:srgbClr val="FF0000"/>
                </a:solidFill>
              </a:rPr>
              <a:t>Magnetization Vector</a:t>
            </a:r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r>
              <a:rPr lang="en-US" sz="3600" dirty="0"/>
              <a:t>Bloch Equation, T1 &amp; T2</a:t>
            </a:r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r>
              <a:rPr lang="en-US" sz="3600" dirty="0"/>
              <a:t>Spin Echo</a:t>
            </a:r>
            <a:endParaRPr lang="en-US" sz="3600" kern="0" dirty="0"/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endParaRPr lang="en-US" sz="3600" dirty="0"/>
          </a:p>
          <a:p>
            <a:pPr marL="571500" indent="-571500">
              <a:spcBef>
                <a:spcPts val="0"/>
              </a:spcBef>
              <a:buClr>
                <a:schemeClr val="tx1"/>
              </a:buClr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046287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Spin-Echo Signal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14" y="1737881"/>
            <a:ext cx="8684277" cy="483023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2008796" y="5271969"/>
            <a:ext cx="576064" cy="64807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800" dirty="0" err="1"/>
          </a:p>
        </p:txBody>
      </p:sp>
    </p:spTree>
    <p:extLst>
      <p:ext uri="{BB962C8B-B14F-4D97-AF65-F5344CB8AC3E}">
        <p14:creationId xmlns:p14="http://schemas.microsoft.com/office/powerpoint/2010/main" val="4478841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07698"/>
          </a:xfrm>
        </p:spPr>
        <p:txBody>
          <a:bodyPr/>
          <a:lstStyle/>
          <a:p>
            <a:pPr algn="ctr"/>
            <a:r>
              <a:rPr lang="en-US" sz="4400" dirty="0"/>
              <a:t>Spin-Echo </a:t>
            </a:r>
            <a:r>
              <a:rPr lang="en-US" altLang="zh-CN" sz="4400" dirty="0"/>
              <a:t>Variant</a:t>
            </a: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026" y="1255199"/>
            <a:ext cx="899160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7867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015465"/>
          </a:xfrm>
        </p:spPr>
        <p:txBody>
          <a:bodyPr/>
          <a:lstStyle/>
          <a:p>
            <a:r>
              <a:rPr lang="en-US" altLang="zh-CN" sz="4400" dirty="0"/>
              <a:t>Homework</a:t>
            </a:r>
            <a:endParaRPr lang="en-US" sz="4400" dirty="0"/>
          </a:p>
        </p:txBody>
      </p:sp>
      <p:sp>
        <p:nvSpPr>
          <p:cNvPr id="70" name="Rectangle 2"/>
          <p:cNvSpPr txBox="1">
            <a:spLocks noChangeArrowheads="1"/>
          </p:cNvSpPr>
          <p:nvPr/>
        </p:nvSpPr>
        <p:spPr bwMode="auto">
          <a:xfrm>
            <a:off x="483911" y="953552"/>
            <a:ext cx="11708089" cy="1872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908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908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908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908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06104" algn="l" rtl="0" fontAlgn="base">
              <a:spcBef>
                <a:spcPct val="0"/>
              </a:spcBef>
              <a:spcAft>
                <a:spcPct val="0"/>
              </a:spcAft>
              <a:defRPr sz="3908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812209" algn="l" rtl="0" fontAlgn="base">
              <a:spcBef>
                <a:spcPct val="0"/>
              </a:spcBef>
              <a:spcAft>
                <a:spcPct val="0"/>
              </a:spcAft>
              <a:defRPr sz="3908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218312" algn="l" rtl="0" fontAlgn="base">
              <a:spcBef>
                <a:spcPct val="0"/>
              </a:spcBef>
              <a:spcAft>
                <a:spcPct val="0"/>
              </a:spcAft>
              <a:defRPr sz="3908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624417" algn="l" rtl="0" fontAlgn="base">
              <a:spcBef>
                <a:spcPct val="0"/>
              </a:spcBef>
              <a:spcAft>
                <a:spcPct val="0"/>
              </a:spcAft>
              <a:defRPr sz="3908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pPr algn="l"/>
            <a:r>
              <a:rPr lang="en-US" altLang="en-US" sz="2400" b="0" kern="0" dirty="0">
                <a:latin typeface="Arial" panose="020B0604020202020204" pitchFamily="34" charset="0"/>
                <a:cs typeface="Arial" panose="020B0604020202020204" pitchFamily="34" charset="0"/>
              </a:rPr>
              <a:t>The precessional direction of the magnetic moment on the left is different from what you see in your textbook (right).  Which one is correct?  Why?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662" y="2916190"/>
            <a:ext cx="3102163" cy="39146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200" y="2889014"/>
            <a:ext cx="4642882" cy="392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838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35170"/>
          </a:xfrm>
        </p:spPr>
        <p:txBody>
          <a:bodyPr/>
          <a:lstStyle/>
          <a:p>
            <a:r>
              <a:rPr lang="en-US" sz="4400" dirty="0"/>
              <a:t>Homework</a:t>
            </a:r>
          </a:p>
        </p:txBody>
      </p:sp>
      <p:pic>
        <p:nvPicPr>
          <p:cNvPr id="388098" name="Picture 2" descr="Image result for spin echo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1425" y="3583957"/>
            <a:ext cx="3984074" cy="307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8100" name="Picture 4" descr="http://www.mriquestions.com/uploads/3/4/5/7/34572113/2994768_orig.gif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475" y="1151967"/>
            <a:ext cx="6229149" cy="2315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321138" y="4678845"/>
            <a:ext cx="45746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To explain these soon</a:t>
            </a:r>
          </a:p>
          <a:p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As your homework, please explain this slide in your words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7089" y="4437112"/>
            <a:ext cx="255840" cy="852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25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4318"/>
          </a:xfrm>
        </p:spPr>
        <p:txBody>
          <a:bodyPr/>
          <a:lstStyle/>
          <a:p>
            <a:pPr algn="ctr"/>
            <a:r>
              <a:rPr lang="en-US" sz="4400" dirty="0"/>
              <a:t>Math Operations: Dot &amp; Cross Products</a:t>
            </a:r>
          </a:p>
        </p:txBody>
      </p:sp>
      <p:pic>
        <p:nvPicPr>
          <p:cNvPr id="4" name="Picture 2" descr="http://img.sparknotes.com/figures/1/13493b46f82b15be90229290a86eb26a/dotproduct.gif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98092" y="2192694"/>
            <a:ext cx="5864959" cy="3665599"/>
          </a:xfrm>
          <a:prstGeom prst="rect">
            <a:avLst/>
          </a:prstGeom>
          <a:noFill/>
        </p:spPr>
      </p:pic>
      <p:pic>
        <p:nvPicPr>
          <p:cNvPr id="5" name="Picture 2" descr="http://www.thunderbolts.info/wp/wp-content/uploads/2012/04/cross-product-in-vector-algebra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004328" y="1618423"/>
            <a:ext cx="3029507" cy="3029508"/>
          </a:xfrm>
          <a:prstGeom prst="rect">
            <a:avLst/>
          </a:prstGeom>
          <a:noFill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9885" y="4968524"/>
            <a:ext cx="5697080" cy="1709124"/>
          </a:xfrm>
          <a:prstGeom prst="rect">
            <a:avLst/>
          </a:prstGeom>
        </p:spPr>
      </p:pic>
      <p:pic>
        <p:nvPicPr>
          <p:cNvPr id="8" name="Picture 6" descr="Image result for cross product definition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1290" y="1407112"/>
            <a:ext cx="3816424" cy="3452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551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38836"/>
          </a:xfrm>
        </p:spPr>
        <p:txBody>
          <a:bodyPr/>
          <a:lstStyle/>
          <a:p>
            <a:pPr algn="ctr"/>
            <a:r>
              <a:rPr lang="en-US" sz="4400" dirty="0"/>
              <a:t>Ge’s Explanation</a:t>
            </a:r>
          </a:p>
        </p:txBody>
      </p:sp>
      <p:sp>
        <p:nvSpPr>
          <p:cNvPr id="79" name="Rectangle 6"/>
          <p:cNvSpPr>
            <a:spLocks noChangeArrowheads="1"/>
          </p:cNvSpPr>
          <p:nvPr/>
        </p:nvSpPr>
        <p:spPr bwMode="auto">
          <a:xfrm>
            <a:off x="9982416" y="1941813"/>
            <a:ext cx="202285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Faraday's Law</a:t>
            </a:r>
          </a:p>
          <a:p>
            <a:pPr algn="just"/>
            <a:r>
              <a:rPr lang="en-US" alt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Lenz’s Law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Object 80"/>
              <p:cNvSpPr txBox="1"/>
              <p:nvPr/>
            </p:nvSpPr>
            <p:spPr bwMode="auto">
              <a:xfrm>
                <a:off x="5659949" y="1839156"/>
                <a:ext cx="2970810" cy="1030550"/>
              </a:xfrm>
              <a:prstGeom prst="rect">
                <a:avLst/>
              </a:prstGeom>
              <a:noFill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∮"/>
                          <m:subHide m:val="on"/>
                          <m:supHide m:val="on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acc>
                            <m:accPr>
                              <m:chr m:val="⃗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acc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acc>
                            <m:accPr>
                              <m:chr m:val="⃗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acc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=−</m:t>
                          </m:r>
                          <m:f>
                            <m:fPr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</m:e>
                      </m:nary>
                      <m:nary>
                        <m:naryPr>
                          <m:subHide m:val="on"/>
                          <m:supHide m:val="on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⃗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acc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acc>
                            <m:accPr>
                              <m:chr m:val="⃗"/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acc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1" name="Object 8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59949" y="1839156"/>
                <a:ext cx="2970810" cy="1030550"/>
              </a:xfrm>
              <a:prstGeom prst="rect">
                <a:avLst/>
              </a:prstGeom>
              <a:blipFill>
                <a:blip r:embed="rId4"/>
                <a:stretch>
                  <a:fillRect r="-321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9" name="Object 98"/>
              <p:cNvSpPr txBox="1"/>
              <p:nvPr/>
            </p:nvSpPr>
            <p:spPr bwMode="auto">
              <a:xfrm>
                <a:off x="5676415" y="3139224"/>
                <a:ext cx="3858911" cy="1260448"/>
              </a:xfrm>
              <a:prstGeom prst="rect">
                <a:avLst/>
              </a:prstGeom>
              <a:noFill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𝑅𝐸</m:t>
                      </m:r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=−2</m:t>
                      </m:r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f>
                        <m:f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𝑑𝑠</m:t>
                          </m:r>
                        </m:num>
                        <m:den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(−</m:t>
                      </m:r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9" name="Object 9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76415" y="3139224"/>
                <a:ext cx="3858911" cy="126044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Object 104"/>
              <p:cNvSpPr txBox="1"/>
              <p:nvPr/>
            </p:nvSpPr>
            <p:spPr bwMode="auto">
              <a:xfrm>
                <a:off x="5945771" y="4447018"/>
                <a:ext cx="1775162" cy="743740"/>
              </a:xfrm>
              <a:prstGeom prst="rect">
                <a:avLst/>
              </a:prstGeom>
              <a:noFill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𝑣𝐵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5" name="Object 10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45771" y="4447018"/>
                <a:ext cx="1775162" cy="7437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Object 105"/>
              <p:cNvSpPr txBox="1"/>
              <p:nvPr/>
            </p:nvSpPr>
            <p:spPr bwMode="auto">
              <a:xfrm>
                <a:off x="5927413" y="4947338"/>
                <a:ext cx="2015930" cy="670094"/>
              </a:xfrm>
              <a:prstGeom prst="rect">
                <a:avLst/>
              </a:prstGeom>
              <a:noFill/>
            </p:spPr>
            <p:txBody>
              <a:bodyPr>
                <a:normAutofit fontScale="700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</m:acc>
                      <m:r>
                        <a:rPr lang="en-US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acc>
                        <m:accPr>
                          <m:chr m:val="⃗"/>
                          <m:ctrlPr>
                            <a:rPr lang="en-US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r>
                        <a:rPr lang="en-US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acc>
                        <m:accPr>
                          <m:chr m:val="⃗"/>
                          <m:ctrlPr>
                            <a:rPr lang="en-US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6" name="Object 10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27413" y="4947338"/>
                <a:ext cx="2015930" cy="67009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7" name="Rectangle 6"/>
          <p:cNvSpPr>
            <a:spLocks noChangeArrowheads="1"/>
          </p:cNvSpPr>
          <p:nvPr/>
        </p:nvSpPr>
        <p:spPr bwMode="auto">
          <a:xfrm>
            <a:off x="8401777" y="3965999"/>
            <a:ext cx="374493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Symmetry </a:t>
            </a:r>
            <a:r>
              <a:rPr lang="en-US" altLang="en-US" sz="20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en-US" sz="2000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</a:t>
            </a:r>
            <a:r>
              <a:rPr lang="en-US" altLang="en-US" sz="20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opposite of B)</a:t>
            </a:r>
          </a:p>
        </p:txBody>
      </p:sp>
      <p:sp>
        <p:nvSpPr>
          <p:cNvPr id="108" name="Rectangle 6"/>
          <p:cNvSpPr>
            <a:spLocks noChangeArrowheads="1"/>
          </p:cNvSpPr>
          <p:nvPr/>
        </p:nvSpPr>
        <p:spPr bwMode="auto">
          <a:xfrm>
            <a:off x="8415295" y="4545700"/>
            <a:ext cx="290009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Elimination</a:t>
            </a:r>
          </a:p>
        </p:txBody>
      </p:sp>
      <p:sp>
        <p:nvSpPr>
          <p:cNvPr id="109" name="Rectangle 6"/>
          <p:cNvSpPr>
            <a:spLocks noChangeArrowheads="1"/>
          </p:cNvSpPr>
          <p:nvPr/>
        </p:nvSpPr>
        <p:spPr bwMode="auto">
          <a:xfrm>
            <a:off x="8433137" y="5062162"/>
            <a:ext cx="290009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Vectorized</a:t>
            </a:r>
          </a:p>
        </p:txBody>
      </p:sp>
      <p:sp>
        <p:nvSpPr>
          <p:cNvPr id="54" name="Rectangle 6"/>
          <p:cNvSpPr>
            <a:spLocks noChangeArrowheads="1"/>
          </p:cNvSpPr>
          <p:nvPr/>
        </p:nvSpPr>
        <p:spPr bwMode="auto">
          <a:xfrm>
            <a:off x="5945472" y="5589607"/>
            <a:ext cx="5440152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en-US" sz="1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Actually, the above steps only compute the tangential component.  Any E component along the motion direction? How about charges move along a circle?</a:t>
            </a:r>
          </a:p>
        </p:txBody>
      </p:sp>
      <p:grpSp>
        <p:nvGrpSpPr>
          <p:cNvPr id="73" name="Group 72"/>
          <p:cNvGrpSpPr/>
          <p:nvPr/>
        </p:nvGrpSpPr>
        <p:grpSpPr>
          <a:xfrm>
            <a:off x="468064" y="1956441"/>
            <a:ext cx="4377044" cy="4232747"/>
            <a:chOff x="4800600" y="2539293"/>
            <a:chExt cx="2717800" cy="2628199"/>
          </a:xfrm>
        </p:grpSpPr>
        <p:grpSp>
          <p:nvGrpSpPr>
            <p:cNvPr id="66" name="Group 65"/>
            <p:cNvGrpSpPr/>
            <p:nvPr/>
          </p:nvGrpSpPr>
          <p:grpSpPr>
            <a:xfrm>
              <a:off x="4800600" y="2539293"/>
              <a:ext cx="2717800" cy="228600"/>
              <a:chOff x="4800600" y="2539293"/>
              <a:chExt cx="2717800" cy="228600"/>
            </a:xfrm>
          </p:grpSpPr>
          <p:sp>
            <p:nvSpPr>
              <p:cNvPr id="7" name="Flowchart: Summing Junction 6"/>
              <p:cNvSpPr/>
              <p:nvPr/>
            </p:nvSpPr>
            <p:spPr bwMode="auto">
              <a:xfrm>
                <a:off x="4800600" y="2539293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8" name="Flowchart: Summing Junction 7"/>
              <p:cNvSpPr/>
              <p:nvPr/>
            </p:nvSpPr>
            <p:spPr bwMode="auto">
              <a:xfrm>
                <a:off x="5422900" y="2539293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9" name="Flowchart: Summing Junction 8"/>
              <p:cNvSpPr/>
              <p:nvPr/>
            </p:nvSpPr>
            <p:spPr bwMode="auto">
              <a:xfrm>
                <a:off x="6045200" y="2539293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10" name="Flowchart: Summing Junction 9"/>
              <p:cNvSpPr/>
              <p:nvPr/>
            </p:nvSpPr>
            <p:spPr bwMode="auto">
              <a:xfrm>
                <a:off x="6667500" y="2539293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11" name="Flowchart: Summing Junction 10"/>
              <p:cNvSpPr/>
              <p:nvPr/>
            </p:nvSpPr>
            <p:spPr bwMode="auto">
              <a:xfrm>
                <a:off x="7289800" y="2539293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4800600" y="3139193"/>
              <a:ext cx="2717800" cy="228600"/>
              <a:chOff x="4800600" y="3084159"/>
              <a:chExt cx="2717800" cy="228600"/>
            </a:xfrm>
          </p:grpSpPr>
          <p:sp>
            <p:nvSpPr>
              <p:cNvPr id="16" name="Flowchart: Summing Junction 15"/>
              <p:cNvSpPr/>
              <p:nvPr/>
            </p:nvSpPr>
            <p:spPr bwMode="auto">
              <a:xfrm>
                <a:off x="4800600" y="3084159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17" name="Flowchart: Summing Junction 16"/>
              <p:cNvSpPr/>
              <p:nvPr/>
            </p:nvSpPr>
            <p:spPr bwMode="auto">
              <a:xfrm>
                <a:off x="5422900" y="3084159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18" name="Flowchart: Summing Junction 17"/>
              <p:cNvSpPr/>
              <p:nvPr/>
            </p:nvSpPr>
            <p:spPr bwMode="auto">
              <a:xfrm>
                <a:off x="6045200" y="3084159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19" name="Flowchart: Summing Junction 18"/>
              <p:cNvSpPr/>
              <p:nvPr/>
            </p:nvSpPr>
            <p:spPr bwMode="auto">
              <a:xfrm>
                <a:off x="6667500" y="3084159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20" name="Flowchart: Summing Junction 19"/>
              <p:cNvSpPr/>
              <p:nvPr/>
            </p:nvSpPr>
            <p:spPr bwMode="auto">
              <a:xfrm>
                <a:off x="7289800" y="3084159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</p:grpSp>
        <p:grpSp>
          <p:nvGrpSpPr>
            <p:cNvPr id="68" name="Group 67"/>
            <p:cNvGrpSpPr/>
            <p:nvPr/>
          </p:nvGrpSpPr>
          <p:grpSpPr>
            <a:xfrm>
              <a:off x="4800600" y="3739093"/>
              <a:ext cx="2717800" cy="228600"/>
              <a:chOff x="4800600" y="3629025"/>
              <a:chExt cx="2717800" cy="228600"/>
            </a:xfrm>
          </p:grpSpPr>
          <p:sp>
            <p:nvSpPr>
              <p:cNvPr id="24" name="Flowchart: Summing Junction 23"/>
              <p:cNvSpPr/>
              <p:nvPr/>
            </p:nvSpPr>
            <p:spPr bwMode="auto">
              <a:xfrm>
                <a:off x="4800600" y="3629025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25" name="Flowchart: Summing Junction 24"/>
              <p:cNvSpPr/>
              <p:nvPr/>
            </p:nvSpPr>
            <p:spPr bwMode="auto">
              <a:xfrm>
                <a:off x="5422900" y="3629025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26" name="Flowchart: Summing Junction 25"/>
              <p:cNvSpPr/>
              <p:nvPr/>
            </p:nvSpPr>
            <p:spPr bwMode="auto">
              <a:xfrm>
                <a:off x="6045200" y="3629025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27" name="Flowchart: Summing Junction 26"/>
              <p:cNvSpPr/>
              <p:nvPr/>
            </p:nvSpPr>
            <p:spPr bwMode="auto">
              <a:xfrm>
                <a:off x="6667500" y="3629025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28" name="Flowchart: Summing Junction 27"/>
              <p:cNvSpPr/>
              <p:nvPr/>
            </p:nvSpPr>
            <p:spPr bwMode="auto">
              <a:xfrm>
                <a:off x="7289800" y="3629025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4800600" y="4338993"/>
              <a:ext cx="2717800" cy="228600"/>
              <a:chOff x="4800600" y="4173891"/>
              <a:chExt cx="2717800" cy="228600"/>
            </a:xfrm>
          </p:grpSpPr>
          <p:sp>
            <p:nvSpPr>
              <p:cNvPr id="32" name="Flowchart: Summing Junction 31"/>
              <p:cNvSpPr/>
              <p:nvPr/>
            </p:nvSpPr>
            <p:spPr bwMode="auto">
              <a:xfrm>
                <a:off x="4800600" y="4173891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33" name="Flowchart: Summing Junction 32"/>
              <p:cNvSpPr/>
              <p:nvPr/>
            </p:nvSpPr>
            <p:spPr bwMode="auto">
              <a:xfrm>
                <a:off x="5422900" y="4173891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34" name="Flowchart: Summing Junction 33"/>
              <p:cNvSpPr/>
              <p:nvPr/>
            </p:nvSpPr>
            <p:spPr bwMode="auto">
              <a:xfrm>
                <a:off x="6045200" y="4173891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35" name="Flowchart: Summing Junction 34"/>
              <p:cNvSpPr/>
              <p:nvPr/>
            </p:nvSpPr>
            <p:spPr bwMode="auto">
              <a:xfrm>
                <a:off x="6667500" y="4173891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36" name="Flowchart: Summing Junction 35"/>
              <p:cNvSpPr/>
              <p:nvPr/>
            </p:nvSpPr>
            <p:spPr bwMode="auto">
              <a:xfrm>
                <a:off x="7289800" y="4173891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4800600" y="4938892"/>
              <a:ext cx="2717800" cy="228600"/>
              <a:chOff x="4800600" y="4938892"/>
              <a:chExt cx="2717800" cy="228600"/>
            </a:xfrm>
          </p:grpSpPr>
          <p:sp>
            <p:nvSpPr>
              <p:cNvPr id="40" name="Flowchart: Summing Junction 39"/>
              <p:cNvSpPr/>
              <p:nvPr/>
            </p:nvSpPr>
            <p:spPr bwMode="auto">
              <a:xfrm>
                <a:off x="4800600" y="4938892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41" name="Flowchart: Summing Junction 40"/>
              <p:cNvSpPr/>
              <p:nvPr/>
            </p:nvSpPr>
            <p:spPr bwMode="auto">
              <a:xfrm>
                <a:off x="5422900" y="4938892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42" name="Flowchart: Summing Junction 41"/>
              <p:cNvSpPr/>
              <p:nvPr/>
            </p:nvSpPr>
            <p:spPr bwMode="auto">
              <a:xfrm>
                <a:off x="6045200" y="4938892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43" name="Flowchart: Summing Junction 42"/>
              <p:cNvSpPr/>
              <p:nvPr/>
            </p:nvSpPr>
            <p:spPr bwMode="auto">
              <a:xfrm>
                <a:off x="6667500" y="4938892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  <p:sp>
            <p:nvSpPr>
              <p:cNvPr id="44" name="Flowchart: Summing Junction 43"/>
              <p:cNvSpPr/>
              <p:nvPr/>
            </p:nvSpPr>
            <p:spPr bwMode="auto">
              <a:xfrm>
                <a:off x="7289800" y="4938892"/>
                <a:ext cx="228600" cy="228600"/>
              </a:xfrm>
              <a:prstGeom prst="flowChartSummingJunction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800" dirty="0" err="1"/>
              </a:p>
            </p:txBody>
          </p:sp>
        </p:grpSp>
      </p:grpSp>
      <p:cxnSp>
        <p:nvCxnSpPr>
          <p:cNvPr id="75" name="Straight Arrow Connector 74"/>
          <p:cNvCxnSpPr/>
          <p:nvPr/>
        </p:nvCxnSpPr>
        <p:spPr bwMode="auto">
          <a:xfrm flipV="1">
            <a:off x="3379893" y="4056750"/>
            <a:ext cx="1773002" cy="3618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3" name="Straight Arrow Connector 82"/>
          <p:cNvCxnSpPr/>
          <p:nvPr/>
        </p:nvCxnSpPr>
        <p:spPr bwMode="auto">
          <a:xfrm flipH="1">
            <a:off x="1963463" y="4062796"/>
            <a:ext cx="701305" cy="1664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7" name="Donut 86"/>
          <p:cNvSpPr/>
          <p:nvPr/>
        </p:nvSpPr>
        <p:spPr bwMode="auto">
          <a:xfrm>
            <a:off x="1198158" y="2581972"/>
            <a:ext cx="2981677" cy="2981682"/>
          </a:xfrm>
          <a:prstGeom prst="donut">
            <a:avLst/>
          </a:prstGeom>
          <a:solidFill>
            <a:srgbClr val="FF0000">
              <a:alpha val="50000"/>
            </a:srgbClr>
          </a:solidFill>
          <a:ln w="25400" cap="flat" cmpd="sng" algn="ctr">
            <a:solidFill>
              <a:schemeClr val="tx1"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800" dirty="0" err="1"/>
          </a:p>
        </p:txBody>
      </p:sp>
      <p:graphicFrame>
        <p:nvGraphicFramePr>
          <p:cNvPr id="100" name="Object 9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4187537"/>
              </p:ext>
            </p:extLst>
          </p:nvPr>
        </p:nvGraphicFramePr>
        <p:xfrm>
          <a:off x="2886394" y="4789822"/>
          <a:ext cx="524119" cy="48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20" name="Equation" r:id="rId8" imgW="164880" imgH="152280" progId="Equation.DSMT4">
                  <p:embed/>
                </p:oleObj>
              </mc:Choice>
              <mc:Fallback>
                <p:oleObj name="Equation" r:id="rId8" imgW="164880" imgH="152280" progId="Equation.DSMT4">
                  <p:embed/>
                  <p:pic>
                    <p:nvPicPr>
                      <p:cNvPr id="100" name="Object 9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86394" y="4789822"/>
                        <a:ext cx="524119" cy="4832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" name="Object 10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262885"/>
              </p:ext>
            </p:extLst>
          </p:nvPr>
        </p:nvGraphicFramePr>
        <p:xfrm>
          <a:off x="2134325" y="3584271"/>
          <a:ext cx="403956" cy="4423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21" name="Equation" r:id="rId10" imgW="126720" imgH="139680" progId="Equation.DSMT4">
                  <p:embed/>
                </p:oleObj>
              </mc:Choice>
              <mc:Fallback>
                <p:oleObj name="Equation" r:id="rId10" imgW="126720" imgH="139680" progId="Equation.DSMT4">
                  <p:embed/>
                  <p:pic>
                    <p:nvPicPr>
                      <p:cNvPr id="101" name="Object 10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4325" y="3584271"/>
                        <a:ext cx="403956" cy="44230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" name="Object 10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6724217"/>
              </p:ext>
            </p:extLst>
          </p:nvPr>
        </p:nvGraphicFramePr>
        <p:xfrm>
          <a:off x="3958007" y="2387635"/>
          <a:ext cx="403956" cy="524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22" name="Equation" r:id="rId12" imgW="126720" imgH="164880" progId="Equation.DSMT4">
                  <p:embed/>
                </p:oleObj>
              </mc:Choice>
              <mc:Fallback>
                <p:oleObj name="Equation" r:id="rId12" imgW="126720" imgH="164880" progId="Equation.DSMT4">
                  <p:embed/>
                  <p:pic>
                    <p:nvPicPr>
                      <p:cNvPr id="102" name="Object 10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8007" y="2387635"/>
                        <a:ext cx="403956" cy="52412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3" name="Straight Arrow Connector 102"/>
          <p:cNvCxnSpPr/>
          <p:nvPr/>
        </p:nvCxnSpPr>
        <p:spPr bwMode="auto">
          <a:xfrm rot="18000000" flipH="1">
            <a:off x="1555969" y="3975552"/>
            <a:ext cx="701306" cy="1664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Object 103"/>
              <p:cNvSpPr txBox="1"/>
              <p:nvPr/>
            </p:nvSpPr>
            <p:spPr bwMode="auto">
              <a:xfrm>
                <a:off x="3190876" y="1455494"/>
                <a:ext cx="441325" cy="523876"/>
              </a:xfrm>
              <a:prstGeom prst="rect">
                <a:avLst/>
              </a:prstGeom>
              <a:noFill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4" name="Object 10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90876" y="1455494"/>
                <a:ext cx="441325" cy="523876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0" name="Straight Arrow Connector 109"/>
          <p:cNvCxnSpPr/>
          <p:nvPr/>
        </p:nvCxnSpPr>
        <p:spPr bwMode="auto">
          <a:xfrm rot="16200000" flipV="1">
            <a:off x="2320859" y="3011017"/>
            <a:ext cx="2145338" cy="3618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graphicFrame>
        <p:nvGraphicFramePr>
          <p:cNvPr id="111" name="Object 1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2866464"/>
              </p:ext>
            </p:extLst>
          </p:nvPr>
        </p:nvGraphicFramePr>
        <p:xfrm>
          <a:off x="5227517" y="3740985"/>
          <a:ext cx="363049" cy="4857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23" name="Equation" r:id="rId15" imgW="114120" imgH="152280" progId="Equation.DSMT4">
                  <p:embed/>
                </p:oleObj>
              </mc:Choice>
              <mc:Fallback>
                <p:oleObj name="Equation" r:id="rId15" imgW="114120" imgH="152280" progId="Equation.DSMT4">
                  <p:embed/>
                  <p:pic>
                    <p:nvPicPr>
                      <p:cNvPr id="111" name="Object 1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27517" y="3740985"/>
                        <a:ext cx="363049" cy="48577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3" name="Straight Arrow Connector 112"/>
          <p:cNvCxnSpPr>
            <a:endCxn id="35" idx="4"/>
          </p:cNvCxnSpPr>
          <p:nvPr/>
        </p:nvCxnSpPr>
        <p:spPr bwMode="auto">
          <a:xfrm>
            <a:off x="3177615" y="4651928"/>
            <a:ext cx="481193" cy="57111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3" name="Arc 2"/>
          <p:cNvSpPr/>
          <p:nvPr/>
        </p:nvSpPr>
        <p:spPr>
          <a:xfrm>
            <a:off x="1514061" y="2405748"/>
            <a:ext cx="2818621" cy="2947325"/>
          </a:xfrm>
          <a:prstGeom prst="arc">
            <a:avLst/>
          </a:prstGeom>
          <a:ln w="762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007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Lorentz Force on Conducting Wire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898" y="2241873"/>
            <a:ext cx="8311549" cy="400237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 bwMode="auto">
          <a:xfrm>
            <a:off x="8144903" y="2931879"/>
            <a:ext cx="1152128" cy="504056"/>
          </a:xfrm>
          <a:prstGeom prst="rect">
            <a:avLst/>
          </a:prstGeom>
          <a:solidFill>
            <a:srgbClr val="FF000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800" dirty="0" err="1"/>
          </a:p>
        </p:txBody>
      </p:sp>
      <p:sp>
        <p:nvSpPr>
          <p:cNvPr id="5" name="TextBox 4"/>
          <p:cNvSpPr txBox="1"/>
          <p:nvPr/>
        </p:nvSpPr>
        <p:spPr>
          <a:xfrm>
            <a:off x="7064783" y="1707744"/>
            <a:ext cx="3387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Orthogonal Component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8" name="Curved Connector 7"/>
          <p:cNvCxnSpPr>
            <a:stCxn id="5" idx="2"/>
            <a:endCxn id="3" idx="0"/>
          </p:cNvCxnSpPr>
          <p:nvPr/>
        </p:nvCxnSpPr>
        <p:spPr bwMode="auto">
          <a:xfrm rot="16200000" flipH="1">
            <a:off x="8111162" y="2322075"/>
            <a:ext cx="854804" cy="364805"/>
          </a:xfrm>
          <a:prstGeom prst="curvedConnector3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403852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466" name="Picture 2" descr="Image result for torque on rectangular coil in magnetic fiel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517" y="1124744"/>
            <a:ext cx="5892687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90600"/>
          </a:xfrm>
        </p:spPr>
        <p:txBody>
          <a:bodyPr/>
          <a:lstStyle/>
          <a:p>
            <a:pPr algn="ctr"/>
            <a:r>
              <a:rPr lang="en-US" sz="4400" dirty="0"/>
              <a:t>Torque on a Rectangular Loop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 bwMode="auto">
          <a:xfrm>
            <a:off x="3829206" y="990600"/>
            <a:ext cx="1125016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r>
              <a:rPr lang="el-GR" sz="2000" b="0" kern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US" sz="2000" b="0" kern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=90˚</a:t>
            </a:r>
            <a:endParaRPr lang="en-US" sz="2000" b="0" kern="0" dirty="0">
              <a:solidFill>
                <a:srgbClr val="7030A0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6205470" y="989587"/>
            <a:ext cx="1125016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r>
              <a:rPr lang="el-GR" altLang="zh-CN" sz="2000" b="0" kern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US" sz="2000" b="0" kern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=0˚</a:t>
            </a:r>
            <a:endParaRPr lang="en-US" sz="2000" b="0" kern="0" dirty="0">
              <a:solidFill>
                <a:srgbClr val="7030A0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1896475" y="4814925"/>
            <a:ext cx="8991600" cy="204307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691638"/>
                </a:solidFill>
                <a:latin typeface="Arial" charset="0"/>
                <a:ea typeface="ＭＳ Ｐゴシック" pitchFamily="116" charset="-128"/>
              </a:defRPr>
            </a:lvl9pPr>
          </a:lstStyle>
          <a:p>
            <a:r>
              <a:rPr lang="en-US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Torque </a:t>
            </a:r>
            <a:r>
              <a:rPr lang="el-GR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τ</a:t>
            </a:r>
            <a:r>
              <a:rPr lang="en-US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0" kern="0" dirty="0">
                <a:latin typeface="Arial" panose="020B0604020202020204" pitchFamily="34" charset="0"/>
                <a:cs typeface="Arial" panose="020B0604020202020204" pitchFamily="34" charset="0"/>
              </a:rPr>
              <a:t>= I*</a:t>
            </a:r>
            <a:r>
              <a:rPr lang="en-US" sz="2400" b="0" kern="0" dirty="0" err="1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2400" b="0" kern="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Msin</a:t>
            </a:r>
            <a:r>
              <a:rPr lang="el-GR" altLang="zh-CN" sz="2400" b="0" kern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US" sz="2400" b="0" kern="0" dirty="0">
                <a:latin typeface="Arial" panose="020B0604020202020204" pitchFamily="34" charset="0"/>
                <a:cs typeface="Arial" panose="020B0604020202020204" pitchFamily="34" charset="0"/>
              </a:rPr>
              <a:t>*B (</a:t>
            </a:r>
            <a:r>
              <a:rPr lang="en-US" sz="2400" b="0" kern="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A=LM</a:t>
            </a:r>
            <a:r>
              <a:rPr lang="en-US" sz="2400" b="0" kern="0" dirty="0">
                <a:latin typeface="Arial" panose="020B0604020202020204" pitchFamily="34" charset="0"/>
                <a:cs typeface="Arial" panose="020B0604020202020204" pitchFamily="34" charset="0"/>
              </a:rPr>
              <a:t>: loop area; </a:t>
            </a:r>
            <a:r>
              <a:rPr lang="en-US" sz="2400" b="0" kern="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Msin</a:t>
            </a:r>
            <a:r>
              <a:rPr lang="el-GR" altLang="zh-CN" sz="2400" b="0" kern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US" sz="2400" b="0" kern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=2(0.5Msin</a:t>
            </a:r>
            <a:r>
              <a:rPr lang="el-GR" altLang="zh-CN" sz="2400" b="0" kern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US" sz="2400" b="0" kern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2400" b="0" kern="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sz="2400" kern="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Magnetic moment </a:t>
            </a:r>
            <a:r>
              <a:rPr lang="el-GR" sz="2400" kern="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2400" kern="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0" kern="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I*A </a:t>
            </a:r>
            <a:r>
              <a:rPr lang="en-US" sz="2400" b="0" kern="0" dirty="0">
                <a:latin typeface="Arial" panose="020B0604020202020204" pitchFamily="34" charset="0"/>
                <a:cs typeface="Arial" panose="020B0604020202020204" pitchFamily="34" charset="0"/>
              </a:rPr>
              <a:t>(Product of current and area is defined as magnetic moment with direction determined by the right-hand rule, true for any shape). </a:t>
            </a:r>
            <a:r>
              <a:rPr lang="el-GR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τ </a:t>
            </a:r>
            <a:r>
              <a:rPr lang="en-US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l-GR" sz="2400" kern="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*B*sin</a:t>
            </a:r>
            <a:r>
              <a:rPr lang="el-GR" sz="24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endParaRPr lang="en-US" sz="2000" kern="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τ</a:t>
            </a:r>
            <a:r>
              <a:rPr lang="en-US" sz="3200" b="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l-GR" sz="3200" kern="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3200" b="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X </a:t>
            </a:r>
            <a:r>
              <a:rPr lang="en-US" sz="3200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2400" b="0" kern="0" dirty="0">
                <a:latin typeface="Arial" panose="020B0604020202020204" pitchFamily="34" charset="0"/>
                <a:cs typeface="Arial" panose="020B0604020202020204" pitchFamily="34" charset="0"/>
              </a:rPr>
              <a:t>(Vectorized, cross product, to align up with </a:t>
            </a:r>
            <a:r>
              <a:rPr 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2400" b="0" kern="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9153371"/>
              </p:ext>
            </p:extLst>
          </p:nvPr>
        </p:nvGraphicFramePr>
        <p:xfrm>
          <a:off x="456316" y="3861048"/>
          <a:ext cx="1884363" cy="582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94" name="Equation" r:id="rId4" imgW="533160" imgH="164880" progId="Equation.DSMT4">
                  <p:embed/>
                </p:oleObj>
              </mc:Choice>
              <mc:Fallback>
                <p:oleObj name="Equation" r:id="rId4" imgW="533160" imgH="164880" progId="Equation.DSMT4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6316" y="3861048"/>
                        <a:ext cx="1884363" cy="5826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/>
          <p:cNvCxnSpPr/>
          <p:nvPr/>
        </p:nvCxnSpPr>
        <p:spPr bwMode="auto">
          <a:xfrm rot="5400000" flipH="1">
            <a:off x="2685644" y="2122434"/>
            <a:ext cx="19953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4" name="Rectangle 3"/>
          <p:cNvSpPr/>
          <p:nvPr/>
        </p:nvSpPr>
        <p:spPr bwMode="auto">
          <a:xfrm>
            <a:off x="595477" y="1988840"/>
            <a:ext cx="1300998" cy="1584176"/>
          </a:xfrm>
          <a:prstGeom prst="rect">
            <a:avLst/>
          </a:prstGeom>
          <a:noFill/>
          <a:ln w="38100" cap="flat" cmpd="sng" algn="ctr">
            <a:solidFill>
              <a:srgbClr val="CC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solidFill>
                  <a:srgbClr val="CC6600"/>
                </a:solidFill>
              </a:rPr>
              <a:t>M</a:t>
            </a:r>
          </a:p>
        </p:txBody>
      </p:sp>
      <p:sp>
        <p:nvSpPr>
          <p:cNvPr id="5" name="Rectangle 4"/>
          <p:cNvSpPr/>
          <p:nvPr/>
        </p:nvSpPr>
        <p:spPr>
          <a:xfrm>
            <a:off x="595477" y="2688243"/>
            <a:ext cx="3561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CC6600"/>
                </a:solidFill>
              </a:rPr>
              <a:t>L</a:t>
            </a:r>
            <a:endParaRPr lang="en-US" dirty="0">
              <a:solidFill>
                <a:srgbClr val="CC6600"/>
              </a:solidFill>
            </a:endParaRPr>
          </a:p>
        </p:txBody>
      </p:sp>
      <p:cxnSp>
        <p:nvCxnSpPr>
          <p:cNvPr id="10" name="Curved Connector 9"/>
          <p:cNvCxnSpPr>
            <a:stCxn id="4" idx="3"/>
          </p:cNvCxnSpPr>
          <p:nvPr/>
        </p:nvCxnSpPr>
        <p:spPr bwMode="auto">
          <a:xfrm flipV="1">
            <a:off x="1896475" y="2276872"/>
            <a:ext cx="1584176" cy="504056"/>
          </a:xfrm>
          <a:prstGeom prst="curvedConnector3">
            <a:avLst/>
          </a:prstGeom>
          <a:solidFill>
            <a:schemeClr val="accent1"/>
          </a:solidFill>
          <a:ln w="38100" cap="flat" cmpd="sng" algn="ctr">
            <a:solidFill>
              <a:srgbClr val="CC6600"/>
            </a:solidFill>
            <a:prstDash val="sysDash"/>
            <a:round/>
            <a:headEnd type="triangle"/>
            <a:tailEnd type="triangle"/>
          </a:ln>
          <a:effectLst/>
        </p:spPr>
      </p:cxnSp>
      <p:cxnSp>
        <p:nvCxnSpPr>
          <p:cNvPr id="6" name="Straight Arrow Connector 5"/>
          <p:cNvCxnSpPr/>
          <p:nvPr/>
        </p:nvCxnSpPr>
        <p:spPr bwMode="auto">
          <a:xfrm flipV="1">
            <a:off x="456315" y="2276872"/>
            <a:ext cx="0" cy="84325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3" name="Flowchart: Summing Junction 12"/>
          <p:cNvSpPr/>
          <p:nvPr/>
        </p:nvSpPr>
        <p:spPr bwMode="auto">
          <a:xfrm>
            <a:off x="1005414" y="2592022"/>
            <a:ext cx="504056" cy="504056"/>
          </a:xfrm>
          <a:prstGeom prst="flowChartSummingJunction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800" dirty="0" err="1"/>
          </a:p>
        </p:txBody>
      </p:sp>
      <p:cxnSp>
        <p:nvCxnSpPr>
          <p:cNvPr id="15" name="Straight Arrow Connector 14"/>
          <p:cNvCxnSpPr>
            <a:stCxn id="4" idx="0"/>
          </p:cNvCxnSpPr>
          <p:nvPr/>
        </p:nvCxnSpPr>
        <p:spPr bwMode="auto">
          <a:xfrm flipV="1">
            <a:off x="1245976" y="1124744"/>
            <a:ext cx="0" cy="8640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6" name="Arc 15"/>
          <p:cNvSpPr/>
          <p:nvPr/>
        </p:nvSpPr>
        <p:spPr bwMode="auto">
          <a:xfrm>
            <a:off x="1005415" y="1443375"/>
            <a:ext cx="490113" cy="360040"/>
          </a:xfrm>
          <a:prstGeom prst="arc">
            <a:avLst>
              <a:gd name="adj1" fmla="val 18449419"/>
              <a:gd name="adj2" fmla="val 9750207"/>
            </a:avLst>
          </a:prstGeom>
          <a:noFill/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Picture 2" descr="http://www.thunderbolts.info/wp/wp-content/uploads/2012/04/cross-product-in-vector-algebra.jpg">
            <a:hlinkClick r:id="rId6"/>
            <a:extLst>
              <a:ext uri="{FF2B5EF4-FFF2-40B4-BE49-F238E27FC236}">
                <a16:creationId xmlns:a16="http://schemas.microsoft.com/office/drawing/2014/main" id="{10631EAA-8019-4986-8A51-F7B134B33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8648636" y="1099721"/>
            <a:ext cx="3488656" cy="34886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65224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Key Points on Magnetic Moment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5698" y="1988112"/>
            <a:ext cx="11300604" cy="4306416"/>
          </a:xfrm>
        </p:spPr>
        <p:txBody>
          <a:bodyPr>
            <a:noAutofit/>
          </a:bodyPr>
          <a:lstStyle/>
          <a:p>
            <a:pPr marL="457200" indent="-457200"/>
            <a:r>
              <a:rPr lang="en-US" sz="2800" dirty="0">
                <a:solidFill>
                  <a:srgbClr val="FF0000"/>
                </a:solidFill>
              </a:rPr>
              <a:t>Magnetic moment </a:t>
            </a:r>
            <a:r>
              <a:rPr lang="en-US" sz="2800" b="0" dirty="0"/>
              <a:t>is associated with a current loop and defined as a vector with its magnitude proportional to the current around the loop and the area of the loop and its direction determined by the right-hand rule</a:t>
            </a:r>
          </a:p>
          <a:p>
            <a:pPr marL="457200" indent="-457200"/>
            <a:r>
              <a:rPr lang="en-US" sz="2800" dirty="0">
                <a:solidFill>
                  <a:srgbClr val="FF0000"/>
                </a:solidFill>
              </a:rPr>
              <a:t>Torque</a:t>
            </a:r>
            <a:r>
              <a:rPr lang="en-US" sz="2800" dirty="0"/>
              <a:t> </a:t>
            </a:r>
            <a:r>
              <a:rPr lang="el-GR" sz="2800" dirty="0"/>
              <a:t>τ = μ </a:t>
            </a:r>
            <a:r>
              <a:rPr lang="en-US" sz="2800" dirty="0"/>
              <a:t>X B </a:t>
            </a:r>
            <a:r>
              <a:rPr lang="en-US" sz="2800" b="0" dirty="0"/>
              <a:t>acts upon the magnetic moment, with its magnitude proportional to the magnetic moment magnitude, the field strength, and </a:t>
            </a:r>
            <a:r>
              <a:rPr lang="en-US" sz="2800" b="0" dirty="0">
                <a:solidFill>
                  <a:srgbClr val="FF0000"/>
                </a:solidFill>
              </a:rPr>
              <a:t>the sine of the angle between </a:t>
            </a:r>
            <a:r>
              <a:rPr lang="el-GR" sz="2800" b="0" dirty="0">
                <a:solidFill>
                  <a:srgbClr val="FF0000"/>
                </a:solidFill>
              </a:rPr>
              <a:t>μ </a:t>
            </a:r>
            <a:r>
              <a:rPr lang="en-US" sz="2800" b="0" dirty="0">
                <a:solidFill>
                  <a:srgbClr val="FF0000"/>
                </a:solidFill>
              </a:rPr>
              <a:t>and B </a:t>
            </a:r>
          </a:p>
          <a:p>
            <a:pPr marL="457200" indent="-457200"/>
            <a:r>
              <a:rPr lang="en-US" sz="2800" dirty="0"/>
              <a:t>Torque on the magnetic moment tends to </a:t>
            </a:r>
            <a:r>
              <a:rPr lang="en-US" sz="2800" dirty="0">
                <a:solidFill>
                  <a:srgbClr val="FF0000"/>
                </a:solidFill>
              </a:rPr>
              <a:t>align it with the direction of the magnetic field</a:t>
            </a:r>
          </a:p>
          <a:p>
            <a:pPr marL="457200" indent="-457200"/>
            <a:endParaRPr lang="en-US" sz="2800" dirty="0"/>
          </a:p>
          <a:p>
            <a:pPr marL="457200" indent="-457200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38952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Mechanical &amp; Magnetic Coupling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519053" y="2114556"/>
            <a:ext cx="6141385" cy="4056393"/>
            <a:chOff x="1524000" y="908720"/>
            <a:chExt cx="8991600" cy="5938965"/>
          </a:xfrm>
        </p:grpSpPr>
        <p:pic>
          <p:nvPicPr>
            <p:cNvPr id="74754" name="Picture 2" descr="Image result for hydrogen proton spin in magnetic field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56421" y="908720"/>
              <a:ext cx="8280915" cy="33123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756" name="Picture 4" descr="Image result for magnetic moment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10600" y="4509121"/>
              <a:ext cx="1905000" cy="1524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758" name="Picture 6" descr="Image result for hydrogen proton spin in magnetic field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92793" y="3933056"/>
              <a:ext cx="3720177" cy="29146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760" name="Picture 8" descr="Image result for magnetic bars in magnetic field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000" y="3832463"/>
              <a:ext cx="3581400" cy="2971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72ADAE8-9626-41B0-AEB3-8BC3945888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514" y="2459701"/>
            <a:ext cx="4645395" cy="344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0503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E037D29BF67744493AC767626542B74" ma:contentTypeVersion="8" ma:contentTypeDescription="Create a new document." ma:contentTypeScope="" ma:versionID="9fba13bb70f6fdc0d8881ca83cca6939">
  <xsd:schema xmlns:xsd="http://www.w3.org/2001/XMLSchema" xmlns:xs="http://www.w3.org/2001/XMLSchema" xmlns:p="http://schemas.microsoft.com/office/2006/metadata/properties" xmlns:ns3="e5cbae32-1e56-4ed1-98f0-920e58778960" targetNamespace="http://schemas.microsoft.com/office/2006/metadata/properties" ma:root="true" ma:fieldsID="e0701a60e0df51587e5e07234ec8de35" ns3:_="">
    <xsd:import namespace="e5cbae32-1e56-4ed1-98f0-920e5877896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cbae32-1e56-4ed1-98f0-920e587789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5B10355-A441-4EDA-B44D-7727BD6250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38D22B-7418-4B83-9BEF-05CEE3E2AF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cbae32-1e56-4ed1-98f0-920e587789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E0D81F-FD3B-4692-82F9-CF66C76BDE22}">
  <ds:schemaRefs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e5cbae32-1e56-4ed1-98f0-920e58778960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26046</TotalTime>
  <Words>897</Words>
  <Application>Microsoft Office PowerPoint</Application>
  <PresentationFormat>Widescreen</PresentationFormat>
  <Paragraphs>182</Paragraphs>
  <Slides>33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Cambria Math</vt:lpstr>
      <vt:lpstr>Consolas</vt:lpstr>
      <vt:lpstr>Corbel</vt:lpstr>
      <vt:lpstr>Wingdings</vt:lpstr>
      <vt:lpstr>Wingdings 2</vt:lpstr>
      <vt:lpstr>Metro</vt:lpstr>
      <vt:lpstr>Equation</vt:lpstr>
      <vt:lpstr>CorelEquation</vt:lpstr>
      <vt:lpstr>PowerPoint Presentation</vt:lpstr>
      <vt:lpstr>MI Schedule for F21</vt:lpstr>
      <vt:lpstr>Outline</vt:lpstr>
      <vt:lpstr>Math Operations: Dot &amp; Cross Products</vt:lpstr>
      <vt:lpstr>Ge’s Explanation</vt:lpstr>
      <vt:lpstr>Lorentz Force on Conducting Wire</vt:lpstr>
      <vt:lpstr>Torque on a Rectangular Loop</vt:lpstr>
      <vt:lpstr>Key Points on Magnetic Moment</vt:lpstr>
      <vt:lpstr>Mechanical &amp; Magnetic Coupling</vt:lpstr>
      <vt:lpstr>Magnetic Moment µ &amp; Angular Momentum P</vt:lpstr>
      <vt:lpstr>M: Magnetization</vt:lpstr>
      <vt:lpstr>Precessional Frequency</vt:lpstr>
      <vt:lpstr>Flipping M in Rotating Frame</vt:lpstr>
      <vt:lpstr>PowerPoint Presentation</vt:lpstr>
      <vt:lpstr>Good Idea: Rotating Magnetic Field</vt:lpstr>
      <vt:lpstr>Better Idea: Rotating M Field</vt:lpstr>
      <vt:lpstr>Moving/Rotating Frame</vt:lpstr>
      <vt:lpstr>Rotating Magnet = Stationary Field</vt:lpstr>
      <vt:lpstr>Outline</vt:lpstr>
      <vt:lpstr>Bloch Eqs. in the Rotating Frame</vt:lpstr>
      <vt:lpstr>Flip Angle</vt:lpstr>
      <vt:lpstr>T1 &amp; T2 Relaxation</vt:lpstr>
      <vt:lpstr>Longitudinal Relaxation (MZ)</vt:lpstr>
      <vt:lpstr>Transverse Relaxation (Mxy)</vt:lpstr>
      <vt:lpstr>T1 &amp; T2 Relaxation</vt:lpstr>
      <vt:lpstr>T2+ &amp; 2*</vt:lpstr>
      <vt:lpstr>Outline</vt:lpstr>
      <vt:lpstr>Spin-Echo Idea</vt:lpstr>
      <vt:lpstr>Controlled Running</vt:lpstr>
      <vt:lpstr>Spin-Echo Signal</vt:lpstr>
      <vt:lpstr>Spin-Echo Variant</vt:lpstr>
      <vt:lpstr>Homework</vt:lpstr>
      <vt:lpstr>Homework</vt:lpstr>
    </vt:vector>
  </TitlesOfParts>
  <Company>Virginia Tech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VT PowerPoint Template2</dc:title>
  <dc:creator>David Stanley</dc:creator>
  <cp:lastModifiedBy>Wang, Ge</cp:lastModifiedBy>
  <cp:revision>3228</cp:revision>
  <cp:lastPrinted>2012-03-08T21:40:16Z</cp:lastPrinted>
  <dcterms:created xsi:type="dcterms:W3CDTF">2006-10-23T16:36:06Z</dcterms:created>
  <dcterms:modified xsi:type="dcterms:W3CDTF">2021-10-15T20:31:06Z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0x010100AE037D29BF67744493AC767626542B74</vt:lpwstr>
  </property>
</Properties>
</file>

<file path=docProps/thumbnail.jpeg>
</file>